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7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  <p:sldMasterId id="2147483677" r:id="rId5"/>
    <p:sldMasterId id="2147483675" r:id="rId6"/>
    <p:sldMasterId id="2147483673" r:id="rId7"/>
    <p:sldMasterId id="2147483678" r:id="rId8"/>
    <p:sldMasterId id="2147483674" r:id="rId9"/>
    <p:sldMasterId id="2147483676" r:id="rId10"/>
    <p:sldMasterId id="2147483728" r:id="rId11"/>
  </p:sldMasterIdLst>
  <p:notesMasterIdLst>
    <p:notesMasterId r:id="rId20"/>
  </p:notesMasterIdLst>
  <p:handoutMasterIdLst>
    <p:handoutMasterId r:id="rId21"/>
  </p:handoutMasterIdLst>
  <p:sldIdLst>
    <p:sldId id="283" r:id="rId12"/>
    <p:sldId id="284" r:id="rId13"/>
    <p:sldId id="279" r:id="rId14"/>
    <p:sldId id="280" r:id="rId15"/>
    <p:sldId id="281" r:id="rId16"/>
    <p:sldId id="282" r:id="rId17"/>
    <p:sldId id="285" r:id="rId18"/>
    <p:sldId id="28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8C55B52D-DF6A-4FD6-B7A0-B05103A09DC7}">
          <p14:sldIdLst>
            <p14:sldId id="283"/>
            <p14:sldId id="284"/>
            <p14:sldId id="279"/>
            <p14:sldId id="280"/>
            <p14:sldId id="281"/>
            <p14:sldId id="282"/>
            <p14:sldId id="285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E6C0F01-5746-0EDD-4BB2-A87B47D4024F}" name="Matthew Garrett" initials="MG" userId="S::mgarrett@newgenstrategies.net::af60fdfb-7c91-4bf1-9e8f-7847fecfe8f1" providerId="AD"/>
  <p188:author id="{F165F423-C3DD-9259-2192-185F46A25E77}" name="Michael Maker" initials="MM" userId="S::mmaker@newgenstrategies.net::795687eb-bc86-443d-a517-6c0bf98aa4c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e Mancinelli" initials="JM" lastIdx="1" clrIdx="0">
    <p:extLst>
      <p:ext uri="{19B8F6BF-5375-455C-9EA6-DF929625EA0E}">
        <p15:presenceInfo xmlns:p15="http://schemas.microsoft.com/office/powerpoint/2012/main" userId="S::jmancinelli@newgenstrategies.net::ee757957-3f48-4389-9a58-fb871c1689e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85C2"/>
    <a:srgbClr val="246282"/>
    <a:srgbClr val="008AB3"/>
    <a:srgbClr val="6BAC00"/>
    <a:srgbClr val="EE8922"/>
    <a:srgbClr val="38BFC8"/>
    <a:srgbClr val="004D73"/>
    <a:srgbClr val="FFB309"/>
    <a:srgbClr val="4B622C"/>
    <a:srgbClr val="C6545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E4D6BC-23A1-4A8F-B342-86463AD5E5E5}" v="7" dt="2026-04-27T19:23:39.8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63" autoAdjust="0"/>
    <p:restoredTop sz="85102" autoAdjust="0"/>
  </p:normalViewPr>
  <p:slideViewPr>
    <p:cSldViewPr snapToGrid="0">
      <p:cViewPr varScale="1">
        <p:scale>
          <a:sx n="94" d="100"/>
          <a:sy n="94" d="100"/>
        </p:scale>
        <p:origin x="13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21816"/>
    </p:cViewPr>
  </p:sorterViewPr>
  <p:notesViewPr>
    <p:cSldViewPr snapToGrid="0">
      <p:cViewPr varScale="1">
        <p:scale>
          <a:sx n="96" d="100"/>
          <a:sy n="96" d="100"/>
        </p:scale>
        <p:origin x="355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84860E6-C089-49D6-B30A-9B18D5E2E1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329337-FA3C-499B-92F1-BD63AA20D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9B2A4-F291-4C99-9538-B1086691B1B5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51D977-01B2-47C9-9054-837943442F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C92333-4BDE-4619-98E5-4350F6322F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7DC49-6466-47DF-88A3-13EB5413CC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328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2E20D-6C23-4966-9A42-9F9BE21702AB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C3E33-916C-4237-9FE2-037840959C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109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0C3E33-916C-4237-9FE2-037840959C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294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C3E33-916C-4237-9FE2-037840959CC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737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34CAF-9D99-D1C9-E459-0743AC32F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2654D5-23DA-93D2-CD30-9F74E98B42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8B6B3D-FE35-EEEC-FE6E-0FEE213D42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399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09A0B-870F-F33D-8264-FF1E279AD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6642B8-8211-7AD0-1825-6659296834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439574-EC23-11BD-2E60-40FB236EFB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679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B11D9B9-FEE6-4E1F-84E5-707A9E8CA5DC}"/>
              </a:ext>
            </a:extLst>
          </p:cNvPr>
          <p:cNvCxnSpPr>
            <a:cxnSpLocks/>
          </p:cNvCxnSpPr>
          <p:nvPr userDrawn="1"/>
        </p:nvCxnSpPr>
        <p:spPr>
          <a:xfrm>
            <a:off x="933797" y="4383157"/>
            <a:ext cx="10324407" cy="0"/>
          </a:xfrm>
          <a:prstGeom prst="line">
            <a:avLst/>
          </a:prstGeom>
          <a:ln w="9525">
            <a:solidFill>
              <a:srgbClr val="657F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2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C9581A64-B7B1-434F-A524-1184BD2A59AB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22959" y="459676"/>
            <a:ext cx="10407191" cy="3333385"/>
          </a:xfrm>
          <a:prstGeom prst="rect">
            <a:avLst/>
          </a:prstGeo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picture; licensed photos saved at S:\Business Development\Images-Graphics\01_Licensed Photos or contact Nicole Levinson for custom image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37C0E5-4618-4ECA-8351-06046E3B221F}"/>
              </a:ext>
            </a:extLst>
          </p:cNvPr>
          <p:cNvSpPr/>
          <p:nvPr userDrawn="1"/>
        </p:nvSpPr>
        <p:spPr>
          <a:xfrm>
            <a:off x="2383" y="6400800"/>
            <a:ext cx="12189617" cy="457200"/>
          </a:xfrm>
          <a:prstGeom prst="rect">
            <a:avLst/>
          </a:prstGeom>
          <a:solidFill>
            <a:srgbClr val="4B62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262F50-BED8-4808-BD63-4FEFFA90034F}"/>
              </a:ext>
            </a:extLst>
          </p:cNvPr>
          <p:cNvSpPr/>
          <p:nvPr userDrawn="1"/>
        </p:nvSpPr>
        <p:spPr>
          <a:xfrm>
            <a:off x="13" y="6342065"/>
            <a:ext cx="12189617" cy="64008"/>
          </a:xfrm>
          <a:prstGeom prst="rect">
            <a:avLst/>
          </a:prstGeom>
          <a:solidFill>
            <a:srgbClr val="8FA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CA4C35F-FE4D-4EA8-BBAE-20865D964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59" y="4463305"/>
            <a:ext cx="10515600" cy="119265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spcBef>
                <a:spcPts val="600"/>
              </a:spcBef>
              <a:defRPr lang="en-US" sz="3400" b="0" kern="1200" cap="all" spc="200" baseline="0" dirty="0">
                <a:solidFill>
                  <a:srgbClr val="24628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F742E03-CFDC-4C88-970A-CDAE23B25C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2325" y="3902205"/>
            <a:ext cx="10547350" cy="38487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rgbClr val="24628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D9FDA9-70DA-C7C5-52FC-DFFBDC5EA6EE}"/>
              </a:ext>
            </a:extLst>
          </p:cNvPr>
          <p:cNvSpPr txBox="1"/>
          <p:nvPr userDrawn="1"/>
        </p:nvSpPr>
        <p:spPr>
          <a:xfrm>
            <a:off x="735877" y="6533821"/>
            <a:ext cx="64479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chemeClr val="bg1"/>
                </a:solidFill>
              </a:rPr>
              <a:t>© 2026 NEWGEN STRATEGIES AND SOLUTIONS, LLC</a:t>
            </a:r>
          </a:p>
        </p:txBody>
      </p:sp>
    </p:spTree>
    <p:extLst>
      <p:ext uri="{BB962C8B-B14F-4D97-AF65-F5344CB8AC3E}">
        <p14:creationId xmlns:p14="http://schemas.microsoft.com/office/powerpoint/2010/main" val="4278458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Subtext - Lef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6C611D-446C-4ED9-BEC1-F2245C72283E}"/>
              </a:ext>
            </a:extLst>
          </p:cNvPr>
          <p:cNvSpPr/>
          <p:nvPr userDrawn="1"/>
        </p:nvSpPr>
        <p:spPr>
          <a:xfrm>
            <a:off x="14" y="0"/>
            <a:ext cx="3038093" cy="6858000"/>
          </a:xfrm>
          <a:prstGeom prst="rect">
            <a:avLst/>
          </a:prstGeom>
          <a:solidFill>
            <a:srgbClr val="246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D3C164-DC92-4F6F-BF5A-0D9B45D61CBF}"/>
              </a:ext>
            </a:extLst>
          </p:cNvPr>
          <p:cNvSpPr/>
          <p:nvPr userDrawn="1"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rgbClr val="5185C2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2EDE0F6-F523-4EEA-8DEC-3651B4201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594359"/>
            <a:ext cx="2400300" cy="315621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FE92DD1-FF38-4086-8020-740F5FFB54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0" y="3859085"/>
            <a:ext cx="2400300" cy="2541710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A95FB8-3C23-445A-9475-DE4501EC78AA}"/>
              </a:ext>
            </a:extLst>
          </p:cNvPr>
          <p:cNvCxnSpPr/>
          <p:nvPr userDrawn="1"/>
        </p:nvCxnSpPr>
        <p:spPr>
          <a:xfrm>
            <a:off x="342900" y="3750587"/>
            <a:ext cx="24003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2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5CC7A03F-3145-447A-B213-A087062AF8CD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3078061" y="0"/>
            <a:ext cx="9113939" cy="6400800"/>
          </a:xfrm>
          <a:prstGeom prst="rect">
            <a:avLst/>
          </a:prstGeo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F81CF66-6442-40C4-B65D-DE1AC62F3B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44140" y="6533821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4B622C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2FAA56-48A8-4CA1-8349-61A91D86E562}"/>
              </a:ext>
            </a:extLst>
          </p:cNvPr>
          <p:cNvSpPr txBox="1"/>
          <p:nvPr userDrawn="1"/>
        </p:nvSpPr>
        <p:spPr>
          <a:xfrm>
            <a:off x="3600449" y="6500811"/>
            <a:ext cx="34990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4B622C"/>
                </a:solidFill>
              </a:rPr>
              <a:t>© 2026 NEWGEN STRATEGIES AND SOLUTIONS, LLC</a:t>
            </a:r>
          </a:p>
        </p:txBody>
      </p:sp>
    </p:spTree>
    <p:extLst>
      <p:ext uri="{BB962C8B-B14F-4D97-AF65-F5344CB8AC3E}">
        <p14:creationId xmlns:p14="http://schemas.microsoft.com/office/powerpoint/2010/main" val="3896659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Lef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6C611D-446C-4ED9-BEC1-F2245C72283E}"/>
              </a:ext>
            </a:extLst>
          </p:cNvPr>
          <p:cNvSpPr/>
          <p:nvPr userDrawn="1"/>
        </p:nvSpPr>
        <p:spPr>
          <a:xfrm>
            <a:off x="14" y="0"/>
            <a:ext cx="3038093" cy="6858000"/>
          </a:xfrm>
          <a:prstGeom prst="rect">
            <a:avLst/>
          </a:prstGeom>
          <a:solidFill>
            <a:srgbClr val="246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D3C164-DC92-4F6F-BF5A-0D9B45D61CBF}"/>
              </a:ext>
            </a:extLst>
          </p:cNvPr>
          <p:cNvSpPr/>
          <p:nvPr userDrawn="1"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rgbClr val="5185C2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2EDE0F6-F523-4EEA-8DEC-3651B4201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594358"/>
            <a:ext cx="2400300" cy="580644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2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5CC7A03F-3145-447A-B213-A087062AF8CD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3078061" y="0"/>
            <a:ext cx="9113939" cy="6400800"/>
          </a:xfrm>
          <a:prstGeom prst="rect">
            <a:avLst/>
          </a:prstGeo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F81CF66-6442-40C4-B65D-DE1AC62F3B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44140" y="6533821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4B622C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2FAA56-48A8-4CA1-8349-61A91D86E562}"/>
              </a:ext>
            </a:extLst>
          </p:cNvPr>
          <p:cNvSpPr txBox="1"/>
          <p:nvPr userDrawn="1"/>
        </p:nvSpPr>
        <p:spPr>
          <a:xfrm>
            <a:off x="3600449" y="6500811"/>
            <a:ext cx="32489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4B622C"/>
                </a:solidFill>
              </a:rPr>
              <a:t>© 2026 NEWGEN STRATEGIES AND SOLUTIONS, LLC</a:t>
            </a:r>
          </a:p>
        </p:txBody>
      </p:sp>
    </p:spTree>
    <p:extLst>
      <p:ext uri="{BB962C8B-B14F-4D97-AF65-F5344CB8AC3E}">
        <p14:creationId xmlns:p14="http://schemas.microsoft.com/office/powerpoint/2010/main" val="545931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Subtext - R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74865B6-B932-4EA5-B007-84CB4E957C51}"/>
              </a:ext>
            </a:extLst>
          </p:cNvPr>
          <p:cNvSpPr txBox="1"/>
          <p:nvPr userDrawn="1"/>
        </p:nvSpPr>
        <p:spPr>
          <a:xfrm>
            <a:off x="735877" y="6533821"/>
            <a:ext cx="64479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dirty="0">
                <a:solidFill>
                  <a:srgbClr val="4B622C"/>
                </a:solidFill>
                <a:latin typeface="+mn-lt"/>
                <a:ea typeface="+mn-ea"/>
                <a:cs typeface="+mn-cs"/>
              </a:rPr>
              <a:t>© 2026 NEWGEN STRATEGIES AND SOLUTIONS, LLC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6C611D-446C-4ED9-BEC1-F2245C72283E}"/>
              </a:ext>
            </a:extLst>
          </p:cNvPr>
          <p:cNvSpPr/>
          <p:nvPr userDrawn="1"/>
        </p:nvSpPr>
        <p:spPr>
          <a:xfrm>
            <a:off x="9159558" y="0"/>
            <a:ext cx="3038093" cy="6858000"/>
          </a:xfrm>
          <a:prstGeom prst="rect">
            <a:avLst/>
          </a:prstGeom>
          <a:solidFill>
            <a:srgbClr val="4B62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D3C164-DC92-4F6F-BF5A-0D9B45D61CBF}"/>
              </a:ext>
            </a:extLst>
          </p:cNvPr>
          <p:cNvSpPr/>
          <p:nvPr userDrawn="1"/>
        </p:nvSpPr>
        <p:spPr>
          <a:xfrm>
            <a:off x="9113141" y="0"/>
            <a:ext cx="48006" cy="6858000"/>
          </a:xfrm>
          <a:prstGeom prst="rect">
            <a:avLst/>
          </a:prstGeom>
          <a:solidFill>
            <a:srgbClr val="8FA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2EDE0F6-F523-4EEA-8DEC-3651B4201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2444" y="594359"/>
            <a:ext cx="2400300" cy="315621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FE92DD1-FF38-4086-8020-740F5FFB54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02444" y="3859084"/>
            <a:ext cx="2400300" cy="2541710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A95FB8-3C23-445A-9475-DE4501EC78AA}"/>
              </a:ext>
            </a:extLst>
          </p:cNvPr>
          <p:cNvCxnSpPr/>
          <p:nvPr userDrawn="1"/>
        </p:nvCxnSpPr>
        <p:spPr>
          <a:xfrm>
            <a:off x="9502444" y="3750587"/>
            <a:ext cx="24003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80FBFA8-B367-4ED2-BB54-290378DA75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9568" y="6533821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4B622C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2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D633E7D1-5675-42A0-8594-E7AF35BDB24F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1645" y="0"/>
            <a:ext cx="9113939" cy="6400800"/>
          </a:xfrm>
          <a:prstGeom prst="rect">
            <a:avLst/>
          </a:prstGeo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43506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R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74865B6-B932-4EA5-B007-84CB4E957C51}"/>
              </a:ext>
            </a:extLst>
          </p:cNvPr>
          <p:cNvSpPr txBox="1"/>
          <p:nvPr userDrawn="1"/>
        </p:nvSpPr>
        <p:spPr>
          <a:xfrm>
            <a:off x="735877" y="6533821"/>
            <a:ext cx="64479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dirty="0">
                <a:solidFill>
                  <a:srgbClr val="4B622C"/>
                </a:solidFill>
                <a:latin typeface="+mn-lt"/>
                <a:ea typeface="+mn-ea"/>
                <a:cs typeface="+mn-cs"/>
              </a:rPr>
              <a:t>© 2026 NEWGEN STRATEGIES AND SOLUTIONS, LLC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6C611D-446C-4ED9-BEC1-F2245C72283E}"/>
              </a:ext>
            </a:extLst>
          </p:cNvPr>
          <p:cNvSpPr/>
          <p:nvPr userDrawn="1"/>
        </p:nvSpPr>
        <p:spPr>
          <a:xfrm>
            <a:off x="9159558" y="0"/>
            <a:ext cx="3038093" cy="6858000"/>
          </a:xfrm>
          <a:prstGeom prst="rect">
            <a:avLst/>
          </a:prstGeom>
          <a:solidFill>
            <a:srgbClr val="4B62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D3C164-DC92-4F6F-BF5A-0D9B45D61CBF}"/>
              </a:ext>
            </a:extLst>
          </p:cNvPr>
          <p:cNvSpPr/>
          <p:nvPr userDrawn="1"/>
        </p:nvSpPr>
        <p:spPr>
          <a:xfrm>
            <a:off x="9113141" y="0"/>
            <a:ext cx="48006" cy="6858000"/>
          </a:xfrm>
          <a:prstGeom prst="rect">
            <a:avLst/>
          </a:prstGeom>
          <a:solidFill>
            <a:srgbClr val="8FA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2EDE0F6-F523-4EEA-8DEC-3651B4201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2444" y="594358"/>
            <a:ext cx="2400300" cy="580644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80FBFA8-B367-4ED2-BB54-290378DA75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9568" y="6533821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4B622C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2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D633E7D1-5675-42A0-8594-E7AF35BDB24F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1645" y="0"/>
            <a:ext cx="9113939" cy="6400800"/>
          </a:xfrm>
          <a:prstGeom prst="rect">
            <a:avLst/>
          </a:prstGeo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62878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Subtext - R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6C611D-446C-4ED9-BEC1-F2245C72283E}"/>
              </a:ext>
            </a:extLst>
          </p:cNvPr>
          <p:cNvSpPr/>
          <p:nvPr userDrawn="1"/>
        </p:nvSpPr>
        <p:spPr>
          <a:xfrm>
            <a:off x="9159558" y="0"/>
            <a:ext cx="3038093" cy="6858000"/>
          </a:xfrm>
          <a:prstGeom prst="rect">
            <a:avLst/>
          </a:prstGeom>
          <a:solidFill>
            <a:srgbClr val="246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D3C164-DC92-4F6F-BF5A-0D9B45D61CBF}"/>
              </a:ext>
            </a:extLst>
          </p:cNvPr>
          <p:cNvSpPr/>
          <p:nvPr userDrawn="1"/>
        </p:nvSpPr>
        <p:spPr>
          <a:xfrm>
            <a:off x="9113141" y="0"/>
            <a:ext cx="48006" cy="6858000"/>
          </a:xfrm>
          <a:prstGeom prst="rect">
            <a:avLst/>
          </a:prstGeom>
          <a:solidFill>
            <a:srgbClr val="5185C2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2EDE0F6-F523-4EEA-8DEC-3651B4201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2444" y="594359"/>
            <a:ext cx="2400300" cy="315621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FE92DD1-FF38-4086-8020-740F5FFB54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02444" y="3859084"/>
            <a:ext cx="2400300" cy="2630986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A95FB8-3C23-445A-9475-DE4501EC78AA}"/>
              </a:ext>
            </a:extLst>
          </p:cNvPr>
          <p:cNvCxnSpPr/>
          <p:nvPr userDrawn="1"/>
        </p:nvCxnSpPr>
        <p:spPr>
          <a:xfrm>
            <a:off x="9502444" y="3750587"/>
            <a:ext cx="24003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2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E910EB76-B21F-48C6-B0F7-1CED4280D90D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1645" y="0"/>
            <a:ext cx="9113939" cy="6400800"/>
          </a:xfrm>
          <a:prstGeom prst="rect">
            <a:avLst/>
          </a:prstGeo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EF8AD7-D516-48F8-B535-59B8CC71A14E}"/>
              </a:ext>
            </a:extLst>
          </p:cNvPr>
          <p:cNvSpPr txBox="1"/>
          <p:nvPr userDrawn="1"/>
        </p:nvSpPr>
        <p:spPr>
          <a:xfrm>
            <a:off x="735877" y="6533821"/>
            <a:ext cx="64479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dirty="0">
                <a:solidFill>
                  <a:srgbClr val="4B622C"/>
                </a:solidFill>
                <a:latin typeface="+mn-lt"/>
                <a:ea typeface="+mn-ea"/>
                <a:cs typeface="+mn-cs"/>
              </a:rPr>
              <a:t>© 2026 NEWGEN STRATEGIES AND SOLUTIONS, LLC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3940C72-DD67-4F4C-85CF-02FA9EB4CA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9568" y="6533821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4B622C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36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R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6C611D-446C-4ED9-BEC1-F2245C72283E}"/>
              </a:ext>
            </a:extLst>
          </p:cNvPr>
          <p:cNvSpPr/>
          <p:nvPr userDrawn="1"/>
        </p:nvSpPr>
        <p:spPr>
          <a:xfrm>
            <a:off x="9159558" y="0"/>
            <a:ext cx="3038093" cy="6858000"/>
          </a:xfrm>
          <a:prstGeom prst="rect">
            <a:avLst/>
          </a:prstGeom>
          <a:solidFill>
            <a:srgbClr val="246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D3C164-DC92-4F6F-BF5A-0D9B45D61CBF}"/>
              </a:ext>
            </a:extLst>
          </p:cNvPr>
          <p:cNvSpPr/>
          <p:nvPr userDrawn="1"/>
        </p:nvSpPr>
        <p:spPr>
          <a:xfrm>
            <a:off x="9113141" y="0"/>
            <a:ext cx="48006" cy="6858000"/>
          </a:xfrm>
          <a:prstGeom prst="rect">
            <a:avLst/>
          </a:prstGeom>
          <a:solidFill>
            <a:srgbClr val="5185C2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2EDE0F6-F523-4EEA-8DEC-3651B4201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2444" y="594358"/>
            <a:ext cx="2400300" cy="580644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2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E910EB76-B21F-48C6-B0F7-1CED4280D90D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1645" y="0"/>
            <a:ext cx="9113939" cy="6400800"/>
          </a:xfrm>
          <a:prstGeom prst="rect">
            <a:avLst/>
          </a:prstGeo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EF8AD7-D516-48F8-B535-59B8CC71A14E}"/>
              </a:ext>
            </a:extLst>
          </p:cNvPr>
          <p:cNvSpPr txBox="1"/>
          <p:nvPr userDrawn="1"/>
        </p:nvSpPr>
        <p:spPr>
          <a:xfrm>
            <a:off x="735877" y="6533821"/>
            <a:ext cx="64479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dirty="0">
                <a:solidFill>
                  <a:srgbClr val="4B622C"/>
                </a:solidFill>
                <a:latin typeface="+mn-lt"/>
                <a:ea typeface="+mn-ea"/>
                <a:cs typeface="+mn-cs"/>
              </a:rPr>
              <a:t>© 2026 NEWGEN STRATEGIES AND SOLUTIONS, LLC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3940C72-DD67-4F4C-85CF-02FA9EB4CA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9568" y="6533821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4B622C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094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impl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7F816-A8DF-4E5F-A7FB-85C2DD500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728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lang="en-US" sz="3400" kern="1200" cap="all" baseline="0" dirty="0">
                <a:solidFill>
                  <a:srgbClr val="24628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D67B7-E7C5-4FF4-8F28-269D05FE6E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05321"/>
            <a:ext cx="5181600" cy="45811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buClrTx/>
              <a:defRPr/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̶"/>
              <a:defRPr/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/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̶"/>
              <a:defRPr/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»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685800" lvl="1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̶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1600200" lvl="3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̶"/>
            </a:pPr>
            <a:r>
              <a:rPr lang="en-US" dirty="0"/>
              <a:t>Fourth level</a:t>
            </a:r>
          </a:p>
          <a:p>
            <a:pPr marL="2057400" lvl="4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»"/>
            </a:pPr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8E3874-6933-4F0C-8930-BE1901D78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5321"/>
            <a:ext cx="5181600" cy="45811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buClrTx/>
              <a:defRPr/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̶"/>
              <a:defRPr/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/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̶"/>
              <a:defRPr/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»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685800" lvl="1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̶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1600200" lvl="3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̶"/>
            </a:pPr>
            <a:r>
              <a:rPr lang="en-US" dirty="0"/>
              <a:t>Fourth level</a:t>
            </a:r>
          </a:p>
          <a:p>
            <a:pPr marL="2057400" lvl="4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»"/>
            </a:pPr>
            <a:r>
              <a:rPr lang="en-US" dirty="0"/>
              <a:t>Fifth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FA5AA3F-F978-4C3E-9673-4A38806A6C6B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67338"/>
            <a:ext cx="10515600" cy="0"/>
          </a:xfrm>
          <a:prstGeom prst="line">
            <a:avLst/>
          </a:prstGeom>
          <a:ln w="9525">
            <a:solidFill>
              <a:srgbClr val="657F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EBBDBC2-F83B-4E97-BB78-ACC8938F2775}"/>
              </a:ext>
            </a:extLst>
          </p:cNvPr>
          <p:cNvSpPr/>
          <p:nvPr userDrawn="1"/>
        </p:nvSpPr>
        <p:spPr>
          <a:xfrm>
            <a:off x="0" y="6400800"/>
            <a:ext cx="12189617" cy="457200"/>
          </a:xfrm>
          <a:prstGeom prst="rect">
            <a:avLst/>
          </a:prstGeom>
          <a:solidFill>
            <a:srgbClr val="4B62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50DCE3-C2D6-4149-8F69-8CC360D52F34}"/>
              </a:ext>
            </a:extLst>
          </p:cNvPr>
          <p:cNvSpPr/>
          <p:nvPr userDrawn="1"/>
        </p:nvSpPr>
        <p:spPr>
          <a:xfrm>
            <a:off x="13" y="6342065"/>
            <a:ext cx="12189617" cy="64008"/>
          </a:xfrm>
          <a:prstGeom prst="rect">
            <a:avLst/>
          </a:prstGeom>
          <a:solidFill>
            <a:srgbClr val="8FA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0262DD7-122D-4810-8147-E548A5868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0298" y="6533821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055BE1-00D2-43EB-987F-9445F999CF5B}"/>
              </a:ext>
            </a:extLst>
          </p:cNvPr>
          <p:cNvSpPr txBox="1"/>
          <p:nvPr userDrawn="1"/>
        </p:nvSpPr>
        <p:spPr>
          <a:xfrm>
            <a:off x="735877" y="6533821"/>
            <a:ext cx="64479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chemeClr val="bg1"/>
                </a:solidFill>
              </a:rPr>
              <a:t>© 2026 NEWGEN STRATEGIES AND SOLUTIONS, LLC</a:t>
            </a:r>
          </a:p>
        </p:txBody>
      </p:sp>
    </p:spTree>
    <p:extLst>
      <p:ext uri="{BB962C8B-B14F-4D97-AF65-F5344CB8AC3E}">
        <p14:creationId xmlns:p14="http://schemas.microsoft.com/office/powerpoint/2010/main" val="2313756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w/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86BD2-00D9-4EAE-8E2E-26E312C21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9728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lang="en-US" sz="3400" kern="1200" cap="all" baseline="0" dirty="0">
                <a:solidFill>
                  <a:srgbClr val="24628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A2908C-CDD8-48FD-A977-7A224F054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07058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24628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CCFE7C-5E75-4C70-B541-389F028D63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430970"/>
            <a:ext cx="5157787" cy="375869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buClrTx/>
              <a:defRPr/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̶"/>
              <a:defRPr/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/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̶"/>
              <a:defRPr/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»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685800" lvl="1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̶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1600200" lvl="3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̶"/>
            </a:pPr>
            <a:r>
              <a:rPr lang="en-US" dirty="0"/>
              <a:t>Fourth level</a:t>
            </a:r>
          </a:p>
          <a:p>
            <a:pPr marL="2057400" lvl="4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»"/>
            </a:pPr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0CC15A-B7BF-4DFD-B195-61F933C725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07058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24628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8D83FB-CC5B-4BB5-9710-2A7C1AFA3B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430970"/>
            <a:ext cx="5183188" cy="3758693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Tx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̶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̶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»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685800" lvl="1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̶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1600200" lvl="3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̶"/>
            </a:pPr>
            <a:r>
              <a:rPr lang="en-US" dirty="0"/>
              <a:t>Fourth level</a:t>
            </a:r>
          </a:p>
          <a:p>
            <a:pPr marL="2057400" lvl="4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»"/>
            </a:pPr>
            <a:r>
              <a:rPr lang="en-US" dirty="0"/>
              <a:t>Fifth level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AB41B2D-98BA-4B9F-93C6-C17372BA265F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63981"/>
            <a:ext cx="10515600" cy="0"/>
          </a:xfrm>
          <a:prstGeom prst="line">
            <a:avLst/>
          </a:prstGeom>
          <a:ln w="9525">
            <a:solidFill>
              <a:srgbClr val="657F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3459C5C4-DFD8-46F4-B62D-B76B382630BE}"/>
              </a:ext>
            </a:extLst>
          </p:cNvPr>
          <p:cNvSpPr/>
          <p:nvPr userDrawn="1"/>
        </p:nvSpPr>
        <p:spPr>
          <a:xfrm>
            <a:off x="0" y="6400800"/>
            <a:ext cx="12189617" cy="457200"/>
          </a:xfrm>
          <a:prstGeom prst="rect">
            <a:avLst/>
          </a:prstGeom>
          <a:solidFill>
            <a:srgbClr val="4B62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A4378A-D6C5-4BEE-8780-41F793D11947}"/>
              </a:ext>
            </a:extLst>
          </p:cNvPr>
          <p:cNvSpPr/>
          <p:nvPr userDrawn="1"/>
        </p:nvSpPr>
        <p:spPr>
          <a:xfrm>
            <a:off x="13" y="6342065"/>
            <a:ext cx="12189617" cy="64008"/>
          </a:xfrm>
          <a:prstGeom prst="rect">
            <a:avLst/>
          </a:prstGeom>
          <a:solidFill>
            <a:srgbClr val="8FA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95D33198-0B19-4085-86C9-F0916FA715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80298" y="6533821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1D7D75-EB8B-49B0-9BA0-DE6EF4B3869A}"/>
              </a:ext>
            </a:extLst>
          </p:cNvPr>
          <p:cNvSpPr txBox="1"/>
          <p:nvPr userDrawn="1"/>
        </p:nvSpPr>
        <p:spPr>
          <a:xfrm>
            <a:off x="735877" y="6533821"/>
            <a:ext cx="64479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chemeClr val="bg1"/>
                </a:solidFill>
              </a:rPr>
              <a:t>© 2026 NEWGEN STRATEGIES AND SOLUTIONS, LLC</a:t>
            </a:r>
          </a:p>
        </p:txBody>
      </p:sp>
    </p:spTree>
    <p:extLst>
      <p:ext uri="{BB962C8B-B14F-4D97-AF65-F5344CB8AC3E}">
        <p14:creationId xmlns:p14="http://schemas.microsoft.com/office/powerpoint/2010/main" val="6414665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Titl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0CC9860-ED0D-401C-AEC4-478DCE02435B}"/>
              </a:ext>
            </a:extLst>
          </p:cNvPr>
          <p:cNvSpPr/>
          <p:nvPr userDrawn="1"/>
        </p:nvSpPr>
        <p:spPr>
          <a:xfrm>
            <a:off x="0" y="6400800"/>
            <a:ext cx="12189617" cy="457200"/>
          </a:xfrm>
          <a:prstGeom prst="rect">
            <a:avLst/>
          </a:prstGeom>
          <a:solidFill>
            <a:srgbClr val="4B62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D3B63A-9E61-4E73-9D86-5D4600CEA649}"/>
              </a:ext>
            </a:extLst>
          </p:cNvPr>
          <p:cNvSpPr/>
          <p:nvPr userDrawn="1"/>
        </p:nvSpPr>
        <p:spPr>
          <a:xfrm>
            <a:off x="13" y="6342065"/>
            <a:ext cx="12189617" cy="64008"/>
          </a:xfrm>
          <a:prstGeom prst="rect">
            <a:avLst/>
          </a:prstGeom>
          <a:solidFill>
            <a:srgbClr val="8FA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FA307E5-ABF2-42E0-AE2A-67AE570CF1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0298" y="6533821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DD7B9B-9AF1-4C4E-88CA-32FC6966F5E4}"/>
              </a:ext>
            </a:extLst>
          </p:cNvPr>
          <p:cNvSpPr txBox="1"/>
          <p:nvPr userDrawn="1"/>
        </p:nvSpPr>
        <p:spPr>
          <a:xfrm>
            <a:off x="735877" y="6533821"/>
            <a:ext cx="64479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chemeClr val="bg1"/>
                </a:solidFill>
              </a:rPr>
              <a:t>© 2026 NEWGEN STRATEGIES AND SOLUTIONS, LLC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B158080-4BC2-4B97-850B-830A635D5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377297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24628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027E668-6492-4E7A-A7DC-A0591B3D4A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201209"/>
            <a:ext cx="5157787" cy="498845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buClrTx/>
              <a:defRPr/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̶"/>
              <a:defRPr/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/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̶"/>
              <a:defRPr/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»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685800" lvl="1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̶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1600200" lvl="3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̶"/>
            </a:pPr>
            <a:r>
              <a:rPr lang="en-US" dirty="0"/>
              <a:t>Fourth level</a:t>
            </a:r>
          </a:p>
          <a:p>
            <a:pPr marL="2057400" lvl="4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»"/>
            </a:pPr>
            <a:r>
              <a:rPr lang="en-US" dirty="0"/>
              <a:t>Fifth level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737D993-E527-47AC-8E3C-D208FE6193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377297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24628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73EAEAA5-06C7-41E9-8E83-E5309E5B36E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72200" y="1201209"/>
            <a:ext cx="5183188" cy="498845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Tx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̶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̶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»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685800" lvl="1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̶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1600200" lvl="3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̶"/>
            </a:pPr>
            <a:r>
              <a:rPr lang="en-US" dirty="0"/>
              <a:t>Fourth level</a:t>
            </a:r>
          </a:p>
          <a:p>
            <a:pPr marL="2057400" lvl="4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»"/>
            </a:pPr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46198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mparison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C7601-7F57-4AD0-923B-EB978338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kern="1200" cap="all" baseline="0" dirty="0">
                <a:solidFill>
                  <a:srgbClr val="24628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ABB1D-0D9E-434A-9890-63426EF27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buClrTx/>
              <a:defRPr sz="3200"/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̶"/>
              <a:defRPr sz="2800"/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2400"/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̶"/>
              <a:defRPr sz="2000"/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»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685800" lvl="1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̶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1600200" lvl="3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̶"/>
            </a:pPr>
            <a:r>
              <a:rPr lang="en-US" dirty="0"/>
              <a:t>Fourth level</a:t>
            </a:r>
          </a:p>
          <a:p>
            <a:pPr marL="2057400" lvl="4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»"/>
            </a:pPr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D06AE6-2727-4693-BCE6-40980D041A9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24628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B119E3-6F00-4BD3-B2EE-C4FEF3E905EE}"/>
              </a:ext>
            </a:extLst>
          </p:cNvPr>
          <p:cNvSpPr/>
          <p:nvPr userDrawn="1"/>
        </p:nvSpPr>
        <p:spPr>
          <a:xfrm>
            <a:off x="0" y="6400800"/>
            <a:ext cx="12189617" cy="457200"/>
          </a:xfrm>
          <a:prstGeom prst="rect">
            <a:avLst/>
          </a:prstGeom>
          <a:solidFill>
            <a:srgbClr val="4B62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E41665-43AA-438C-A0A4-944ED2FAA3E3}"/>
              </a:ext>
            </a:extLst>
          </p:cNvPr>
          <p:cNvSpPr/>
          <p:nvPr userDrawn="1"/>
        </p:nvSpPr>
        <p:spPr>
          <a:xfrm>
            <a:off x="13" y="6342065"/>
            <a:ext cx="12189617" cy="64008"/>
          </a:xfrm>
          <a:prstGeom prst="rect">
            <a:avLst/>
          </a:prstGeom>
          <a:solidFill>
            <a:srgbClr val="8FA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55FC08D-CF40-4EF4-BE12-8DA046D10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0298" y="6533821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6A4AD5-AA2D-425C-946E-7C46AA57DC20}"/>
              </a:ext>
            </a:extLst>
          </p:cNvPr>
          <p:cNvSpPr txBox="1"/>
          <p:nvPr userDrawn="1"/>
        </p:nvSpPr>
        <p:spPr>
          <a:xfrm>
            <a:off x="735877" y="6533821"/>
            <a:ext cx="64479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chemeClr val="bg1"/>
                </a:solidFill>
              </a:rPr>
              <a:t>© 2026 NEWGEN STRATEGIES AND SOLUTIONS, LLC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B9EA6D-8FC6-44F5-B4A2-A2CFFECCCF6C}"/>
              </a:ext>
            </a:extLst>
          </p:cNvPr>
          <p:cNvCxnSpPr>
            <a:cxnSpLocks/>
          </p:cNvCxnSpPr>
          <p:nvPr userDrawn="1"/>
        </p:nvCxnSpPr>
        <p:spPr>
          <a:xfrm>
            <a:off x="838200" y="2055166"/>
            <a:ext cx="3931920" cy="0"/>
          </a:xfrm>
          <a:prstGeom prst="line">
            <a:avLst/>
          </a:prstGeom>
          <a:ln w="9525">
            <a:solidFill>
              <a:srgbClr val="657F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783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A69E0-E889-4D17-BB03-1DAF7FC0A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28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400" kern="1200" cap="all" baseline="0" dirty="0">
                <a:solidFill>
                  <a:srgbClr val="24628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3E8ED-C16F-4370-90C5-EA9DE640E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5704"/>
            <a:ext cx="10515600" cy="511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̶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̶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E50DF9-2AE2-4644-BC30-0E95505EE1CE}"/>
              </a:ext>
            </a:extLst>
          </p:cNvPr>
          <p:cNvCxnSpPr>
            <a:cxnSpLocks/>
          </p:cNvCxnSpPr>
          <p:nvPr userDrawn="1"/>
        </p:nvCxnSpPr>
        <p:spPr>
          <a:xfrm>
            <a:off x="838200" y="947956"/>
            <a:ext cx="10515600" cy="0"/>
          </a:xfrm>
          <a:prstGeom prst="line">
            <a:avLst/>
          </a:prstGeom>
          <a:ln w="9525">
            <a:solidFill>
              <a:srgbClr val="657F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972626C-985D-4213-89A5-FD3BDD672BDB}"/>
              </a:ext>
            </a:extLst>
          </p:cNvPr>
          <p:cNvSpPr/>
          <p:nvPr userDrawn="1"/>
        </p:nvSpPr>
        <p:spPr>
          <a:xfrm>
            <a:off x="0" y="6400800"/>
            <a:ext cx="12189617" cy="457200"/>
          </a:xfrm>
          <a:prstGeom prst="rect">
            <a:avLst/>
          </a:prstGeom>
          <a:solidFill>
            <a:srgbClr val="4B62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419C21-1375-42B8-867E-C1F2679738D3}"/>
              </a:ext>
            </a:extLst>
          </p:cNvPr>
          <p:cNvSpPr/>
          <p:nvPr userDrawn="1"/>
        </p:nvSpPr>
        <p:spPr>
          <a:xfrm>
            <a:off x="13" y="6342065"/>
            <a:ext cx="12189617" cy="64008"/>
          </a:xfrm>
          <a:prstGeom prst="rect">
            <a:avLst/>
          </a:prstGeom>
          <a:solidFill>
            <a:srgbClr val="8FA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D8CBD2C-6C51-482F-B013-E5BA6E896E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0298" y="6533821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DE1135-3637-4A9A-B5AE-E83AF253A24C}"/>
              </a:ext>
            </a:extLst>
          </p:cNvPr>
          <p:cNvSpPr txBox="1"/>
          <p:nvPr userDrawn="1"/>
        </p:nvSpPr>
        <p:spPr>
          <a:xfrm>
            <a:off x="735877" y="6533821"/>
            <a:ext cx="64479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chemeClr val="bg1"/>
                </a:solidFill>
              </a:rPr>
              <a:t>© 2026 NEWGEN STRATEGIES AND SOLUTIONS, LLC</a:t>
            </a:r>
          </a:p>
        </p:txBody>
      </p:sp>
    </p:spTree>
    <p:extLst>
      <p:ext uri="{BB962C8B-B14F-4D97-AF65-F5344CB8AC3E}">
        <p14:creationId xmlns:p14="http://schemas.microsoft.com/office/powerpoint/2010/main" val="116114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032E4C1-28C5-4BB6-BEDE-4BDF4E0BC6D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72200" y="1595426"/>
            <a:ext cx="5181600" cy="4581537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picture; licensed photos saved at S:\Business Development\Images-Graphics\01_Licensed Photos or contact Nicole Levinson for custom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07F816-A8DF-4E5F-A7FB-85C2DD500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728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lang="en-US" sz="3400" kern="1200" cap="all" baseline="0" dirty="0">
                <a:solidFill>
                  <a:srgbClr val="24628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D67B7-E7C5-4FF4-8F28-269D05FE6E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95426"/>
            <a:ext cx="5181600" cy="458153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buClrTx/>
              <a:defRPr/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̶"/>
              <a:defRPr/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/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̶"/>
              <a:defRPr/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»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685800" lvl="1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̶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1600200" lvl="3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̶"/>
            </a:pPr>
            <a:r>
              <a:rPr lang="en-US" dirty="0"/>
              <a:t>Fourth level</a:t>
            </a:r>
          </a:p>
          <a:p>
            <a:pPr marL="2057400" lvl="4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»"/>
            </a:pPr>
            <a:r>
              <a:rPr lang="en-US" dirty="0"/>
              <a:t>Fifth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FA5AA3F-F978-4C3E-9673-4A38806A6C6B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67338"/>
            <a:ext cx="10515600" cy="0"/>
          </a:xfrm>
          <a:prstGeom prst="line">
            <a:avLst/>
          </a:prstGeom>
          <a:ln w="9525">
            <a:solidFill>
              <a:srgbClr val="657F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EBBDBC2-F83B-4E97-BB78-ACC8938F2775}"/>
              </a:ext>
            </a:extLst>
          </p:cNvPr>
          <p:cNvSpPr/>
          <p:nvPr userDrawn="1"/>
        </p:nvSpPr>
        <p:spPr>
          <a:xfrm>
            <a:off x="0" y="6400800"/>
            <a:ext cx="12189617" cy="457200"/>
          </a:xfrm>
          <a:prstGeom prst="rect">
            <a:avLst/>
          </a:prstGeom>
          <a:solidFill>
            <a:srgbClr val="4B62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50DCE3-C2D6-4149-8F69-8CC360D52F34}"/>
              </a:ext>
            </a:extLst>
          </p:cNvPr>
          <p:cNvSpPr/>
          <p:nvPr userDrawn="1"/>
        </p:nvSpPr>
        <p:spPr>
          <a:xfrm>
            <a:off x="13" y="6342065"/>
            <a:ext cx="12189617" cy="64008"/>
          </a:xfrm>
          <a:prstGeom prst="rect">
            <a:avLst/>
          </a:prstGeom>
          <a:solidFill>
            <a:srgbClr val="8FA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0262DD7-122D-4810-8147-E548A5868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0298" y="6533821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055BE1-00D2-43EB-987F-9445F999CF5B}"/>
              </a:ext>
            </a:extLst>
          </p:cNvPr>
          <p:cNvSpPr txBox="1"/>
          <p:nvPr userDrawn="1"/>
        </p:nvSpPr>
        <p:spPr>
          <a:xfrm>
            <a:off x="735877" y="6533821"/>
            <a:ext cx="64479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chemeClr val="bg1"/>
                </a:solidFill>
              </a:rPr>
              <a:t>© 2026 NEWGEN STRATEGIES AND SOLUTIONS, LLC</a:t>
            </a:r>
          </a:p>
        </p:txBody>
      </p:sp>
    </p:spTree>
    <p:extLst>
      <p:ext uri="{BB962C8B-B14F-4D97-AF65-F5344CB8AC3E}">
        <p14:creationId xmlns:p14="http://schemas.microsoft.com/office/powerpoint/2010/main" val="48080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D67B7-E7C5-4FF4-8F28-269D05FE6E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84135" y="1595426"/>
            <a:ext cx="5181600" cy="457906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buClrTx/>
              <a:defRPr/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̶"/>
              <a:defRPr/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/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̶"/>
              <a:defRPr/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»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685800" lvl="1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̶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1600200" lvl="3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̶"/>
            </a:pPr>
            <a:r>
              <a:rPr lang="en-US" dirty="0"/>
              <a:t>Fourth level</a:t>
            </a:r>
          </a:p>
          <a:p>
            <a:pPr marL="2057400" lvl="4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»"/>
            </a:pPr>
            <a:r>
              <a:rPr lang="en-US" dirty="0"/>
              <a:t>Fifth level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00345408-BCCC-4003-9CF7-CC93D0EF372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38200" y="1595426"/>
            <a:ext cx="5181600" cy="4579061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picture; licensed photos saved at S:\Business Development\Images-Graphics\01_Licensed Photos or contact Nicole Levinson for custom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07F816-A8DF-4E5F-A7FB-85C2DD500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728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lang="en-US" sz="3400" kern="1200" cap="all" baseline="0" dirty="0">
                <a:solidFill>
                  <a:srgbClr val="24628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FA5AA3F-F978-4C3E-9673-4A38806A6C6B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67335"/>
            <a:ext cx="10515600" cy="0"/>
          </a:xfrm>
          <a:prstGeom prst="line">
            <a:avLst/>
          </a:prstGeom>
          <a:ln w="9525">
            <a:solidFill>
              <a:srgbClr val="657F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EBBDBC2-F83B-4E97-BB78-ACC8938F2775}"/>
              </a:ext>
            </a:extLst>
          </p:cNvPr>
          <p:cNvSpPr/>
          <p:nvPr userDrawn="1"/>
        </p:nvSpPr>
        <p:spPr>
          <a:xfrm>
            <a:off x="0" y="6400800"/>
            <a:ext cx="12189617" cy="457200"/>
          </a:xfrm>
          <a:prstGeom prst="rect">
            <a:avLst/>
          </a:prstGeom>
          <a:solidFill>
            <a:srgbClr val="4B62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50DCE3-C2D6-4149-8F69-8CC360D52F34}"/>
              </a:ext>
            </a:extLst>
          </p:cNvPr>
          <p:cNvSpPr/>
          <p:nvPr userDrawn="1"/>
        </p:nvSpPr>
        <p:spPr>
          <a:xfrm>
            <a:off x="13" y="6342065"/>
            <a:ext cx="12189617" cy="64008"/>
          </a:xfrm>
          <a:prstGeom prst="rect">
            <a:avLst/>
          </a:prstGeom>
          <a:solidFill>
            <a:srgbClr val="8FA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0262DD7-122D-4810-8147-E548A5868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0298" y="6533821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055BE1-00D2-43EB-987F-9445F999CF5B}"/>
              </a:ext>
            </a:extLst>
          </p:cNvPr>
          <p:cNvSpPr txBox="1"/>
          <p:nvPr userDrawn="1"/>
        </p:nvSpPr>
        <p:spPr>
          <a:xfrm>
            <a:off x="735877" y="6533821"/>
            <a:ext cx="64479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chemeClr val="bg1"/>
                </a:solidFill>
              </a:rPr>
              <a:t>© 2026 NEWGEN STRATEGIES AND SOLUTIONS, LLC</a:t>
            </a:r>
          </a:p>
        </p:txBody>
      </p:sp>
    </p:spTree>
    <p:extLst>
      <p:ext uri="{BB962C8B-B14F-4D97-AF65-F5344CB8AC3E}">
        <p14:creationId xmlns:p14="http://schemas.microsoft.com/office/powerpoint/2010/main" val="21964403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C7601-7F57-4AD0-923B-EB978338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49249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kern="1200" cap="all" baseline="0" dirty="0">
                <a:solidFill>
                  <a:srgbClr val="24628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ABB1D-0D9E-434A-9890-63426EF27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Tx/>
              <a:def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̶"/>
              <a:defRPr sz="2800"/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2400"/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̶"/>
              <a:defRPr sz="2000"/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»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685800" lvl="1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̶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1600200" lvl="3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̶"/>
            </a:pPr>
            <a:r>
              <a:rPr lang="en-US" dirty="0"/>
              <a:t>Fourth level</a:t>
            </a:r>
          </a:p>
          <a:p>
            <a:pPr marL="2057400" lvl="4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»"/>
            </a:pPr>
            <a:r>
              <a:rPr lang="en-US" dirty="0"/>
              <a:t>Fifth level</a:t>
            </a:r>
          </a:p>
        </p:txBody>
      </p:sp>
      <p:sp>
        <p:nvSpPr>
          <p:cNvPr id="13" name="Picture Placeholder 2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65CB478A-8BD7-4E07-9727-4D646BAAA000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36612" y="2049449"/>
            <a:ext cx="3932237" cy="3820777"/>
          </a:xfrm>
          <a:prstGeom prst="rect">
            <a:avLst/>
          </a:prstGeom>
        </p:spPr>
        <p:txBody>
          <a:bodyPr tIns="4572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picture; licensed photos saved at S:\Business Development\Images-Graphics\01_Licensed Photos or contact Nicole Levinson for custom image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2C9C58-CDE0-4853-B83D-C52AF2EF0A24}"/>
              </a:ext>
            </a:extLst>
          </p:cNvPr>
          <p:cNvSpPr/>
          <p:nvPr userDrawn="1"/>
        </p:nvSpPr>
        <p:spPr>
          <a:xfrm>
            <a:off x="0" y="6400800"/>
            <a:ext cx="12189617" cy="457200"/>
          </a:xfrm>
          <a:prstGeom prst="rect">
            <a:avLst/>
          </a:prstGeom>
          <a:solidFill>
            <a:srgbClr val="4B62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B57DF4E-248B-464E-B07B-0F26D67D8AD0}"/>
              </a:ext>
            </a:extLst>
          </p:cNvPr>
          <p:cNvSpPr/>
          <p:nvPr userDrawn="1"/>
        </p:nvSpPr>
        <p:spPr>
          <a:xfrm>
            <a:off x="13" y="6342065"/>
            <a:ext cx="12189617" cy="64008"/>
          </a:xfrm>
          <a:prstGeom prst="rect">
            <a:avLst/>
          </a:prstGeom>
          <a:solidFill>
            <a:srgbClr val="8FA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E9180F8-2500-4DFE-BAD7-AA1909160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0298" y="6533821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C78313-A94D-4C90-938B-E65796755FDA}"/>
              </a:ext>
            </a:extLst>
          </p:cNvPr>
          <p:cNvSpPr txBox="1"/>
          <p:nvPr userDrawn="1"/>
        </p:nvSpPr>
        <p:spPr>
          <a:xfrm>
            <a:off x="735877" y="6533821"/>
            <a:ext cx="64479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chemeClr val="bg1"/>
                </a:solidFill>
              </a:rPr>
              <a:t>© 2026 NEWGEN STRATEGIES AND SOLUTIONS, LLC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F5515A4-B6F4-4844-9BAB-B22B05FBB222}"/>
              </a:ext>
            </a:extLst>
          </p:cNvPr>
          <p:cNvCxnSpPr>
            <a:cxnSpLocks/>
          </p:cNvCxnSpPr>
          <p:nvPr userDrawn="1"/>
        </p:nvCxnSpPr>
        <p:spPr>
          <a:xfrm>
            <a:off x="838200" y="2022508"/>
            <a:ext cx="3931920" cy="0"/>
          </a:xfrm>
          <a:prstGeom prst="line">
            <a:avLst/>
          </a:prstGeom>
          <a:ln w="9525">
            <a:solidFill>
              <a:srgbClr val="657F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1912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ABB1D-0D9E-434A-9890-63426EF27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2073455"/>
            <a:ext cx="3929061" cy="3796771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Tx/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̶"/>
              <a:defRPr sz="2400">
                <a:solidFill>
                  <a:schemeClr val="tx1"/>
                </a:solidFill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̶"/>
              <a:defRPr sz="2000">
                <a:solidFill>
                  <a:schemeClr val="tx1"/>
                </a:solidFill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»"/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685800" lvl="1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̶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1600200" lvl="3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̶"/>
            </a:pPr>
            <a:r>
              <a:rPr lang="en-US" dirty="0"/>
              <a:t>Fourth level</a:t>
            </a:r>
          </a:p>
          <a:p>
            <a:pPr marL="2057400" lvl="4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»"/>
            </a:pPr>
            <a:r>
              <a:rPr lang="en-US" dirty="0"/>
              <a:t>Fifth level</a:t>
            </a:r>
          </a:p>
        </p:txBody>
      </p:sp>
      <p:sp>
        <p:nvSpPr>
          <p:cNvPr id="9" name="Picture Placeholder 2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DF2EC66C-E409-409B-8AC8-E80AE45C967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5186364" y="984949"/>
            <a:ext cx="6172200" cy="4873625"/>
          </a:xfrm>
          <a:prstGeom prst="rect">
            <a:avLst/>
          </a:prstGeom>
        </p:spPr>
        <p:txBody>
          <a:bodyPr tIns="4572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picture; licensed photos saved at S:\Business Development\Images-Graphics\01_Licensed Photos or contact Nicole Levinson for custom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FC7601-7F57-4AD0-923B-EB978338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49249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kern="1200" cap="all" baseline="0" dirty="0">
                <a:solidFill>
                  <a:srgbClr val="24628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2C9C58-CDE0-4853-B83D-C52AF2EF0A24}"/>
              </a:ext>
            </a:extLst>
          </p:cNvPr>
          <p:cNvSpPr/>
          <p:nvPr userDrawn="1"/>
        </p:nvSpPr>
        <p:spPr>
          <a:xfrm>
            <a:off x="0" y="6400800"/>
            <a:ext cx="12189617" cy="457200"/>
          </a:xfrm>
          <a:prstGeom prst="rect">
            <a:avLst/>
          </a:prstGeom>
          <a:solidFill>
            <a:srgbClr val="4B62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B57DF4E-248B-464E-B07B-0F26D67D8AD0}"/>
              </a:ext>
            </a:extLst>
          </p:cNvPr>
          <p:cNvSpPr/>
          <p:nvPr userDrawn="1"/>
        </p:nvSpPr>
        <p:spPr>
          <a:xfrm>
            <a:off x="13" y="6342065"/>
            <a:ext cx="12189617" cy="64008"/>
          </a:xfrm>
          <a:prstGeom prst="rect">
            <a:avLst/>
          </a:prstGeom>
          <a:solidFill>
            <a:srgbClr val="8FA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E9180F8-2500-4DFE-BAD7-AA1909160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0298" y="6533821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C78313-A94D-4C90-938B-E65796755FDA}"/>
              </a:ext>
            </a:extLst>
          </p:cNvPr>
          <p:cNvSpPr txBox="1"/>
          <p:nvPr userDrawn="1"/>
        </p:nvSpPr>
        <p:spPr>
          <a:xfrm>
            <a:off x="735877" y="6533821"/>
            <a:ext cx="64479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chemeClr val="bg1"/>
                </a:solidFill>
              </a:rPr>
              <a:t>© 2026 NEWGEN STRATEGIES AND SOLUTIONS, LLC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D70559-9FC2-42C5-9D77-22B5535F1BD5}"/>
              </a:ext>
            </a:extLst>
          </p:cNvPr>
          <p:cNvCxnSpPr>
            <a:cxnSpLocks/>
          </p:cNvCxnSpPr>
          <p:nvPr userDrawn="1"/>
        </p:nvCxnSpPr>
        <p:spPr>
          <a:xfrm>
            <a:off x="838200" y="2055166"/>
            <a:ext cx="3931920" cy="0"/>
          </a:xfrm>
          <a:prstGeom prst="line">
            <a:avLst/>
          </a:prstGeom>
          <a:ln w="9525">
            <a:solidFill>
              <a:srgbClr val="657F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2682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Cl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E15D271-132F-478A-B34B-BA2C3981F228}"/>
              </a:ext>
            </a:extLst>
          </p:cNvPr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rgbClr val="657F1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57F14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61B9C60-C25F-4CA8-833F-C92B01883A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548245"/>
            <a:ext cx="10515600" cy="224028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cap="all" baseline="0">
                <a:solidFill>
                  <a:srgbClr val="24628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B3C4FFB-9AD3-450C-BD62-1932CC4B9C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981011"/>
            <a:ext cx="105156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1" cap="none" spc="50" baseline="0">
                <a:solidFill>
                  <a:srgbClr val="24628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47A676-91FF-476E-AF93-44095B79151B}"/>
              </a:ext>
            </a:extLst>
          </p:cNvPr>
          <p:cNvCxnSpPr>
            <a:cxnSpLocks/>
          </p:cNvCxnSpPr>
          <p:nvPr userDrawn="1"/>
        </p:nvCxnSpPr>
        <p:spPr>
          <a:xfrm>
            <a:off x="933797" y="3882227"/>
            <a:ext cx="10324407" cy="0"/>
          </a:xfrm>
          <a:prstGeom prst="line">
            <a:avLst/>
          </a:prstGeom>
          <a:ln w="9525">
            <a:solidFill>
              <a:srgbClr val="657F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6236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pli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DD96386-014D-4CCC-A1E4-9A4010A0359B}"/>
              </a:ext>
            </a:extLst>
          </p:cNvPr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rgbClr val="4B62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CA4DF6-E1C4-442A-B33B-3B8CDA862F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cap="all" spc="-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2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178B4619-54C4-4902-BF6A-85ACF7A90380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  <a:prstGeom prst="rect">
            <a:avLst/>
          </a:prstGeo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92FD84D4-00AC-4608-9CB9-8411E1AB2CAD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  <a:prstGeom prst="rect">
            <a:avLst/>
          </a:prstGeo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2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A65188EF-2953-4E9D-B092-4D72BD2981F9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  <a:prstGeom prst="rect">
            <a:avLst/>
          </a:prstGeo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6F97D88-2C15-421D-961F-97D5C67B74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cap="none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51792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pli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DD96386-014D-4CCC-A1E4-9A4010A0359B}"/>
              </a:ext>
            </a:extLst>
          </p:cNvPr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rgbClr val="246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CA4DF6-E1C4-442A-B33B-3B8CDA862F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cap="all" spc="-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2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178B4619-54C4-4902-BF6A-85ACF7A90380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  <a:prstGeom prst="rect">
            <a:avLst/>
          </a:prstGeo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92FD84D4-00AC-4608-9CB9-8411E1AB2CAD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  <a:prstGeom prst="rect">
            <a:avLst/>
          </a:prstGeo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2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A65188EF-2953-4E9D-B092-4D72BD2981F9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  <a:prstGeom prst="rect">
            <a:avLst/>
          </a:prstGeo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6F97D88-2C15-421D-961F-97D5C67B74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cap="none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038591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DD96386-014D-4CCC-A1E4-9A4010A0359B}"/>
              </a:ext>
            </a:extLst>
          </p:cNvPr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rgbClr val="4B62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CA4DF6-E1C4-442A-B33B-3B8CDA862F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cap="all" spc="-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2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178B4619-54C4-4902-BF6A-85ACF7A90380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12191999" cy="4745736"/>
          </a:xfrm>
          <a:prstGeom prst="rect">
            <a:avLst/>
          </a:prstGeo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6F97D88-2C15-421D-961F-97D5C67B74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cap="none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707967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LTIMORE 1388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DD96386-014D-4CCC-A1E4-9A4010A0359B}"/>
              </a:ext>
            </a:extLst>
          </p:cNvPr>
          <p:cNvSpPr/>
          <p:nvPr userDrawn="1"/>
        </p:nvSpPr>
        <p:spPr>
          <a:xfrm>
            <a:off x="0" y="5835534"/>
            <a:ext cx="12192000" cy="10224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2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178B4619-54C4-4902-BF6A-85ACF7A90380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12191999" cy="5694217"/>
          </a:xfrm>
          <a:prstGeom prst="rect">
            <a:avLst/>
          </a:prstGeo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6F97D88-2C15-421D-961F-97D5C67B74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cap="none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8303DB-21F5-A535-8C23-D7C26DF2C292}"/>
              </a:ext>
            </a:extLst>
          </p:cNvPr>
          <p:cNvSpPr/>
          <p:nvPr userDrawn="1"/>
        </p:nvSpPr>
        <p:spPr>
          <a:xfrm rot="5400000">
            <a:off x="6073140" y="-283326"/>
            <a:ext cx="45719" cy="12192000"/>
          </a:xfrm>
          <a:prstGeom prst="rect">
            <a:avLst/>
          </a:prstGeom>
          <a:solidFill>
            <a:srgbClr val="5185C2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985156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LTIMORE 1388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DD96386-014D-4CCC-A1E4-9A4010A0359B}"/>
              </a:ext>
            </a:extLst>
          </p:cNvPr>
          <p:cNvSpPr/>
          <p:nvPr userDrawn="1"/>
        </p:nvSpPr>
        <p:spPr>
          <a:xfrm>
            <a:off x="0" y="5835534"/>
            <a:ext cx="12192000" cy="102246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2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178B4619-54C4-4902-BF6A-85ACF7A90380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12191999" cy="5694217"/>
          </a:xfrm>
          <a:prstGeom prst="rect">
            <a:avLst/>
          </a:prstGeo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6F97D88-2C15-421D-961F-97D5C67B74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cap="none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8303DB-21F5-A535-8C23-D7C26DF2C292}"/>
              </a:ext>
            </a:extLst>
          </p:cNvPr>
          <p:cNvSpPr/>
          <p:nvPr userDrawn="1"/>
        </p:nvSpPr>
        <p:spPr>
          <a:xfrm rot="5400000">
            <a:off x="6073140" y="-283326"/>
            <a:ext cx="45719" cy="12192000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29260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A69E0-E889-4D17-BB03-1DAF7FC0A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21"/>
            <a:ext cx="10515600" cy="5912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400" kern="1200" cap="all" baseline="0" dirty="0">
                <a:solidFill>
                  <a:srgbClr val="24628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3E8ED-C16F-4370-90C5-EA9DE640E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187"/>
            <a:ext cx="10515600" cy="4581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̶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̶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E50DF9-2AE2-4644-BC30-0E95505EE1CE}"/>
              </a:ext>
            </a:extLst>
          </p:cNvPr>
          <p:cNvCxnSpPr>
            <a:cxnSpLocks/>
          </p:cNvCxnSpPr>
          <p:nvPr userDrawn="1"/>
        </p:nvCxnSpPr>
        <p:spPr>
          <a:xfrm>
            <a:off x="838200" y="657470"/>
            <a:ext cx="10515600" cy="0"/>
          </a:xfrm>
          <a:prstGeom prst="line">
            <a:avLst/>
          </a:prstGeom>
          <a:ln w="9525">
            <a:solidFill>
              <a:srgbClr val="657F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972626C-985D-4213-89A5-FD3BDD672BDB}"/>
              </a:ext>
            </a:extLst>
          </p:cNvPr>
          <p:cNvSpPr/>
          <p:nvPr userDrawn="1"/>
        </p:nvSpPr>
        <p:spPr>
          <a:xfrm>
            <a:off x="0" y="6400800"/>
            <a:ext cx="12189617" cy="457200"/>
          </a:xfrm>
          <a:prstGeom prst="rect">
            <a:avLst/>
          </a:prstGeom>
          <a:solidFill>
            <a:srgbClr val="4B62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419C21-1375-42B8-867E-C1F2679738D3}"/>
              </a:ext>
            </a:extLst>
          </p:cNvPr>
          <p:cNvSpPr/>
          <p:nvPr userDrawn="1"/>
        </p:nvSpPr>
        <p:spPr>
          <a:xfrm>
            <a:off x="13" y="6342065"/>
            <a:ext cx="12189617" cy="64008"/>
          </a:xfrm>
          <a:prstGeom prst="rect">
            <a:avLst/>
          </a:prstGeom>
          <a:solidFill>
            <a:srgbClr val="8FA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D8CBD2C-6C51-482F-B013-E5BA6E896E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0298" y="6533821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DE1135-3637-4A9A-B5AE-E83AF253A24C}"/>
              </a:ext>
            </a:extLst>
          </p:cNvPr>
          <p:cNvSpPr txBox="1"/>
          <p:nvPr userDrawn="1"/>
        </p:nvSpPr>
        <p:spPr>
          <a:xfrm>
            <a:off x="735877" y="6533821"/>
            <a:ext cx="64479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chemeClr val="bg1"/>
                </a:solidFill>
              </a:rPr>
              <a:t>© 2026 NEWGEN STRATEGIES AND SOLUTIONS, LLC</a:t>
            </a:r>
          </a:p>
        </p:txBody>
      </p:sp>
    </p:spTree>
    <p:extLst>
      <p:ext uri="{BB962C8B-B14F-4D97-AF65-F5344CB8AC3E}">
        <p14:creationId xmlns:p14="http://schemas.microsoft.com/office/powerpoint/2010/main" val="45735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68900A1-BDBF-402D-9F7C-7AB528BF4FE9}"/>
              </a:ext>
            </a:extLst>
          </p:cNvPr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rgbClr val="246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CA4DF6-E1C4-442A-B33B-3B8CDA862F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cap="all" spc="-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2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178B4619-54C4-4902-BF6A-85ACF7A90380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12191999" cy="4745736"/>
          </a:xfrm>
          <a:prstGeom prst="rect">
            <a:avLst/>
          </a:prstGeo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6F97D88-2C15-421D-961F-97D5C67B74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cap="none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933789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ari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DD96386-014D-4CCC-A1E4-9A4010A0359B}"/>
              </a:ext>
            </a:extLst>
          </p:cNvPr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rgbClr val="4B62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2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178B4619-54C4-4902-BF6A-85ACF7A90380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12191999" cy="4745736"/>
          </a:xfrm>
          <a:prstGeom prst="rect">
            <a:avLst/>
          </a:prstGeo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3589106-5C01-4F6D-8F2A-068A5337C8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4820075"/>
            <a:ext cx="11125200" cy="67734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 cap="all" spc="-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6F4A08-451C-4F95-B7A1-6BB4A091A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147" y="5622902"/>
            <a:ext cx="4164132" cy="1042506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18FE4393-F7E5-4691-9CE9-0224EBAFA2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99662" y="5706737"/>
            <a:ext cx="4258938" cy="9078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 b="1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insert personal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37216079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apo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DD96386-014D-4CCC-A1E4-9A4010A0359B}"/>
              </a:ext>
            </a:extLst>
          </p:cNvPr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rgbClr val="4B62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2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178B4619-54C4-4902-BF6A-85ACF7A90380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12191999" cy="4745736"/>
          </a:xfrm>
          <a:prstGeom prst="rect">
            <a:avLst/>
          </a:prstGeo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3589106-5C01-4F6D-8F2A-068A5337C8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4820075"/>
            <a:ext cx="11125200" cy="67734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 cap="all" spc="-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6F4A08-451C-4F95-B7A1-6BB4A091A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147" y="5622902"/>
            <a:ext cx="4164132" cy="1042505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18FE4393-F7E5-4691-9CE9-0224EBAFA2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99662" y="5706737"/>
            <a:ext cx="4258938" cy="9078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 b="1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insert personal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10493113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s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DD96386-014D-4CCC-A1E4-9A4010A0359B}"/>
              </a:ext>
            </a:extLst>
          </p:cNvPr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rgbClr val="4B62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2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178B4619-54C4-4902-BF6A-85ACF7A90380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12191999" cy="4745736"/>
          </a:xfrm>
          <a:prstGeom prst="rect">
            <a:avLst/>
          </a:prstGeo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3589106-5C01-4F6D-8F2A-068A5337C8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4820075"/>
            <a:ext cx="11125200" cy="67734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 cap="all" spc="-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6F4A08-451C-4F95-B7A1-6BB4A091A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149" y="5622902"/>
            <a:ext cx="4164128" cy="1042505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18FE4393-F7E5-4691-9CE9-0224EBAFA2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99662" y="5706737"/>
            <a:ext cx="4258938" cy="9078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 b="1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insert personal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41677006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ll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DD96386-014D-4CCC-A1E4-9A4010A0359B}"/>
              </a:ext>
            </a:extLst>
          </p:cNvPr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rgbClr val="4B62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2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178B4619-54C4-4902-BF6A-85ACF7A90380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12191999" cy="4745736"/>
          </a:xfrm>
          <a:prstGeom prst="rect">
            <a:avLst/>
          </a:prstGeo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3589106-5C01-4F6D-8F2A-068A5337C8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4820075"/>
            <a:ext cx="11125200" cy="67734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 cap="all" spc="-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8FE4393-F7E5-4691-9CE9-0224EBAFA2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99662" y="5706737"/>
            <a:ext cx="4258938" cy="9078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 b="1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insert personal contact information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D8B9C3-7758-46F2-8EA2-ACE1826EA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6724" y="5540704"/>
            <a:ext cx="4164128" cy="112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5928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n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DD96386-014D-4CCC-A1E4-9A4010A0359B}"/>
              </a:ext>
            </a:extLst>
          </p:cNvPr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rgbClr val="4B62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2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178B4619-54C4-4902-BF6A-85ACF7A90380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12191999" cy="4745736"/>
          </a:xfrm>
          <a:prstGeom prst="rect">
            <a:avLst/>
          </a:prstGeo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3589106-5C01-4F6D-8F2A-068A5337C8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4820075"/>
            <a:ext cx="11125200" cy="67734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 cap="all" spc="-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6F4A08-451C-4F95-B7A1-6BB4A091A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149" y="5622902"/>
            <a:ext cx="4164128" cy="1042504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18FE4393-F7E5-4691-9CE9-0224EBAFA2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99662" y="5706737"/>
            <a:ext cx="4258938" cy="9078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 b="1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insert personal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11302861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fay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DD96386-014D-4CCC-A1E4-9A4010A0359B}"/>
              </a:ext>
            </a:extLst>
          </p:cNvPr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rgbClr val="4B62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2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178B4619-54C4-4902-BF6A-85ACF7A90380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12191999" cy="4745736"/>
          </a:xfrm>
          <a:prstGeom prst="rect">
            <a:avLst/>
          </a:prstGeo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3589106-5C01-4F6D-8F2A-068A5337C8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4820075"/>
            <a:ext cx="11125200" cy="67734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 cap="all" spc="-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6F4A08-451C-4F95-B7A1-6BB4A091A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151" y="5622902"/>
            <a:ext cx="4164124" cy="1042504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18FE4393-F7E5-4691-9CE9-0224EBAFA2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99662" y="5706737"/>
            <a:ext cx="4258938" cy="9078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 b="1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insert personal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20070257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DD96386-014D-4CCC-A1E4-9A4010A0359B}"/>
              </a:ext>
            </a:extLst>
          </p:cNvPr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rgbClr val="4B62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2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178B4619-54C4-4902-BF6A-85ACF7A90380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12191999" cy="4745736"/>
          </a:xfrm>
          <a:prstGeom prst="rect">
            <a:avLst/>
          </a:prstGeo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3589106-5C01-4F6D-8F2A-068A5337C8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4820075"/>
            <a:ext cx="11125200" cy="67734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 cap="all" spc="-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6F4A08-451C-4F95-B7A1-6BB4A091A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151" y="5622902"/>
            <a:ext cx="4164124" cy="1042503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18FE4393-F7E5-4691-9CE9-0224EBAFA2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99662" y="5706737"/>
            <a:ext cx="4258938" cy="9078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 b="1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insert personal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7079955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hv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DD96386-014D-4CCC-A1E4-9A4010A0359B}"/>
              </a:ext>
            </a:extLst>
          </p:cNvPr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rgbClr val="4B62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2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178B4619-54C4-4902-BF6A-85ACF7A90380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12191999" cy="4745736"/>
          </a:xfrm>
          <a:prstGeom prst="rect">
            <a:avLst/>
          </a:prstGeo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3589106-5C01-4F6D-8F2A-068A5337C8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4820075"/>
            <a:ext cx="11125200" cy="67734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 cap="all" spc="-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8FE4393-F7E5-4691-9CE9-0224EBAFA2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99662" y="5706737"/>
            <a:ext cx="4258938" cy="9078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 b="1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insert personal contact information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070F7C8-1793-4A40-9C32-1650E80DE907}"/>
              </a:ext>
            </a:extLst>
          </p:cNvPr>
          <p:cNvSpPr txBox="1">
            <a:spLocks/>
          </p:cNvSpPr>
          <p:nvPr userDrawn="1"/>
        </p:nvSpPr>
        <p:spPr>
          <a:xfrm>
            <a:off x="557784" y="5623560"/>
            <a:ext cx="4258938" cy="90788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b="1" kern="1200" cap="all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NewGen Strategies and Solutions</a:t>
            </a:r>
          </a:p>
          <a:p>
            <a:pPr algn="l"/>
            <a:r>
              <a:rPr lang="en-US" dirty="0"/>
              <a:t>49 Music Square West, Suite 505</a:t>
            </a:r>
          </a:p>
          <a:p>
            <a:pPr algn="l"/>
            <a:r>
              <a:rPr lang="en-US" dirty="0"/>
              <a:t>Nashville, TN  37203</a:t>
            </a:r>
          </a:p>
        </p:txBody>
      </p:sp>
    </p:spTree>
    <p:extLst>
      <p:ext uri="{BB962C8B-B14F-4D97-AF65-F5344CB8AC3E}">
        <p14:creationId xmlns:p14="http://schemas.microsoft.com/office/powerpoint/2010/main" val="31864685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la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DD96386-014D-4CCC-A1E4-9A4010A0359B}"/>
              </a:ext>
            </a:extLst>
          </p:cNvPr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rgbClr val="4B62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2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178B4619-54C4-4902-BF6A-85ACF7A90380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12191999" cy="4745736"/>
          </a:xfrm>
          <a:prstGeom prst="rect">
            <a:avLst/>
          </a:prstGeo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3589106-5C01-4F6D-8F2A-068A5337C8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4820075"/>
            <a:ext cx="11125200" cy="67734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 cap="all" spc="-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6F4A08-451C-4F95-B7A1-6BB4A091A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153" y="5622902"/>
            <a:ext cx="4164120" cy="1042502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18FE4393-F7E5-4691-9CE9-0224EBAFA2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99662" y="5706737"/>
            <a:ext cx="4258938" cy="9078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 b="1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insert personal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327228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Subtext - Lef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6C611D-446C-4ED9-BEC1-F2245C72283E}"/>
              </a:ext>
            </a:extLst>
          </p:cNvPr>
          <p:cNvSpPr/>
          <p:nvPr userDrawn="1"/>
        </p:nvSpPr>
        <p:spPr>
          <a:xfrm>
            <a:off x="14" y="0"/>
            <a:ext cx="3038093" cy="6858000"/>
          </a:xfrm>
          <a:prstGeom prst="rect">
            <a:avLst/>
          </a:prstGeom>
          <a:solidFill>
            <a:srgbClr val="4B62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D3C164-DC92-4F6F-BF5A-0D9B45D61CBF}"/>
              </a:ext>
            </a:extLst>
          </p:cNvPr>
          <p:cNvSpPr/>
          <p:nvPr userDrawn="1"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rgbClr val="8FA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2EDE0F6-F523-4EEA-8DEC-3651B4201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FE92DD1-FF38-4086-8020-740F5FFB54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BA1C445-7004-45C4-874F-40D9AEBA2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449" y="731520"/>
            <a:ext cx="7817193" cy="5257800"/>
          </a:xfrm>
          <a:prstGeom prst="rect">
            <a:avLst/>
          </a:prstGeom>
        </p:spPr>
        <p:txBody>
          <a:bodyPr/>
          <a:lstStyle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̶"/>
              <a:defRPr/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/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̶"/>
              <a:defRPr/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»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685800" lvl="1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̶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1600200" lvl="3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̶"/>
            </a:pPr>
            <a:r>
              <a:rPr lang="en-US" dirty="0"/>
              <a:t>Fourth level</a:t>
            </a:r>
          </a:p>
          <a:p>
            <a:pPr marL="2057400" lvl="4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»"/>
            </a:pPr>
            <a:r>
              <a:rPr lang="en-US" dirty="0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0161943-968B-48FD-8E13-3148C614836D}"/>
              </a:ext>
            </a:extLst>
          </p:cNvPr>
          <p:cNvSpPr txBox="1">
            <a:spLocks/>
          </p:cNvSpPr>
          <p:nvPr userDrawn="1"/>
        </p:nvSpPr>
        <p:spPr>
          <a:xfrm>
            <a:off x="10580298" y="6533821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E075924-BBAB-487D-8C8A-6728047EA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44140" y="6533821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4B622C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7B86FE-5409-42C8-A403-A827AF26C109}"/>
              </a:ext>
            </a:extLst>
          </p:cNvPr>
          <p:cNvSpPr txBox="1"/>
          <p:nvPr userDrawn="1"/>
        </p:nvSpPr>
        <p:spPr>
          <a:xfrm>
            <a:off x="3600449" y="6500811"/>
            <a:ext cx="3240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4B622C"/>
                </a:solidFill>
              </a:rPr>
              <a:t>© 2026 NEWGEN STRATEGIES AND SOLUTIONS, LLC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A95FB8-3C23-445A-9475-DE4501EC78AA}"/>
              </a:ext>
            </a:extLst>
          </p:cNvPr>
          <p:cNvCxnSpPr/>
          <p:nvPr userDrawn="1"/>
        </p:nvCxnSpPr>
        <p:spPr>
          <a:xfrm>
            <a:off x="342900" y="2882684"/>
            <a:ext cx="24003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0203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at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DD96386-014D-4CCC-A1E4-9A4010A0359B}"/>
              </a:ext>
            </a:extLst>
          </p:cNvPr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rgbClr val="4B62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2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178B4619-54C4-4902-BF6A-85ACF7A90380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12191999" cy="4745736"/>
          </a:xfrm>
          <a:prstGeom prst="rect">
            <a:avLst/>
          </a:prstGeo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3589106-5C01-4F6D-8F2A-068A5337C8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4820075"/>
            <a:ext cx="11125200" cy="67734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 cap="all" spc="-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6F4A08-451C-4F95-B7A1-6BB4A091A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147" y="5622902"/>
            <a:ext cx="4164132" cy="1042505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18FE4393-F7E5-4691-9CE9-0224EBAFA2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99662" y="5706737"/>
            <a:ext cx="4258938" cy="9078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 b="1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insert personal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36345353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C9581A64-B7B1-434F-A524-1184BD2A59AB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22959" y="459676"/>
            <a:ext cx="10407191" cy="3333385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picture; licensed photos saved at S:\Business Development\Images-Graphics\01_Licensed Photos or contact Nicole Levinson for custom image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CA4C35F-FE4D-4EA8-BBAE-20865D964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59" y="4463305"/>
            <a:ext cx="10515600" cy="119265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spcBef>
                <a:spcPts val="600"/>
              </a:spcBef>
              <a:defRPr lang="en-US" sz="2400" kern="1200" cap="all" spc="200" baseline="0" dirty="0">
                <a:solidFill>
                  <a:srgbClr val="24628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F742E03-CFDC-4C88-970A-CDAE23B25C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2325" y="3902205"/>
            <a:ext cx="10547350" cy="384874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rgbClr val="24628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331761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A69E0-E889-4D17-BB03-1DAF7FC0A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744" y="365127"/>
            <a:ext cx="11437494" cy="55649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400" b="1" kern="1200" cap="all" baseline="0" dirty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3E8ED-C16F-4370-90C5-EA9DE640E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744" y="1296651"/>
            <a:ext cx="11437494" cy="4880312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buClrTx/>
              <a:defRPr/>
            </a:lvl1pPr>
            <a:lvl2pPr>
              <a:lnSpc>
                <a:spcPct val="100000"/>
              </a:lnSpc>
              <a:spcBef>
                <a:spcPts val="600"/>
              </a:spcBef>
              <a:buClrTx/>
              <a:defRPr/>
            </a:lvl2pPr>
            <a:lvl3pPr>
              <a:lnSpc>
                <a:spcPct val="100000"/>
              </a:lnSpc>
              <a:spcBef>
                <a:spcPts val="600"/>
              </a:spcBef>
              <a:buClrTx/>
              <a:defRPr/>
            </a:lvl3pPr>
            <a:lvl4pPr>
              <a:lnSpc>
                <a:spcPct val="100000"/>
              </a:lnSpc>
              <a:spcBef>
                <a:spcPts val="600"/>
              </a:spcBef>
              <a:buClrTx/>
              <a:defRPr/>
            </a:lvl4pPr>
            <a:lvl5pPr>
              <a:lnSpc>
                <a:spcPct val="100000"/>
              </a:lnSpc>
              <a:spcBef>
                <a:spcPts val="600"/>
              </a:spcBef>
              <a:buClrTx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E50DF9-2AE2-4644-BC30-0E95505EE1CE}"/>
              </a:ext>
            </a:extLst>
          </p:cNvPr>
          <p:cNvCxnSpPr>
            <a:cxnSpLocks/>
          </p:cNvCxnSpPr>
          <p:nvPr userDrawn="1"/>
        </p:nvCxnSpPr>
        <p:spPr>
          <a:xfrm>
            <a:off x="389744" y="921617"/>
            <a:ext cx="11437494" cy="0"/>
          </a:xfrm>
          <a:prstGeom prst="line">
            <a:avLst/>
          </a:prstGeom>
          <a:ln w="9525">
            <a:solidFill>
              <a:srgbClr val="657F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972626C-985D-4213-89A5-FD3BDD672BDB}"/>
              </a:ext>
            </a:extLst>
          </p:cNvPr>
          <p:cNvSpPr/>
          <p:nvPr userDrawn="1"/>
        </p:nvSpPr>
        <p:spPr>
          <a:xfrm>
            <a:off x="0" y="6400800"/>
            <a:ext cx="12189617" cy="457200"/>
          </a:xfrm>
          <a:prstGeom prst="rect">
            <a:avLst/>
          </a:prstGeom>
          <a:solidFill>
            <a:srgbClr val="4B62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419C21-1375-42B8-867E-C1F2679738D3}"/>
              </a:ext>
            </a:extLst>
          </p:cNvPr>
          <p:cNvSpPr/>
          <p:nvPr userDrawn="1"/>
        </p:nvSpPr>
        <p:spPr>
          <a:xfrm>
            <a:off x="13" y="6334316"/>
            <a:ext cx="12189617" cy="64008"/>
          </a:xfrm>
          <a:prstGeom prst="rect">
            <a:avLst/>
          </a:prstGeom>
          <a:solidFill>
            <a:srgbClr val="8FA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D8CBD2C-6C51-482F-B013-E5BA6E896E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3736" y="6492873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DE1135-3637-4A9A-B5AE-E83AF253A24C}"/>
              </a:ext>
            </a:extLst>
          </p:cNvPr>
          <p:cNvSpPr txBox="1"/>
          <p:nvPr userDrawn="1"/>
        </p:nvSpPr>
        <p:spPr>
          <a:xfrm>
            <a:off x="389744" y="6492873"/>
            <a:ext cx="64479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chemeClr val="bg1"/>
                </a:solidFill>
              </a:rPr>
              <a:t>NEWGEN STRATEGIES AND SOLUTIONS, LLC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44D9EB-4B4D-4EEA-95B1-4E3042555DBF}"/>
              </a:ext>
            </a:extLst>
          </p:cNvPr>
          <p:cNvSpPr txBox="1"/>
          <p:nvPr userDrawn="1"/>
        </p:nvSpPr>
        <p:spPr>
          <a:xfrm>
            <a:off x="4485204" y="6468360"/>
            <a:ext cx="3221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i="1" dirty="0">
                <a:solidFill>
                  <a:schemeClr val="bg1"/>
                </a:solidFill>
              </a:rPr>
              <a:t>For Internal Discussion Only</a:t>
            </a:r>
          </a:p>
        </p:txBody>
      </p:sp>
    </p:spTree>
    <p:extLst>
      <p:ext uri="{BB962C8B-B14F-4D97-AF65-F5344CB8AC3E}">
        <p14:creationId xmlns:p14="http://schemas.microsoft.com/office/powerpoint/2010/main" val="24644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D67B7-E7C5-4FF4-8F28-269D05FE6E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78970"/>
            <a:ext cx="5181600" cy="5097993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buClrTx/>
              <a:defRPr/>
            </a:lvl1pPr>
            <a:lvl2pPr>
              <a:lnSpc>
                <a:spcPct val="100000"/>
              </a:lnSpc>
              <a:spcBef>
                <a:spcPts val="600"/>
              </a:spcBef>
              <a:buClrTx/>
              <a:defRPr/>
            </a:lvl2pPr>
            <a:lvl3pPr>
              <a:lnSpc>
                <a:spcPct val="100000"/>
              </a:lnSpc>
              <a:spcBef>
                <a:spcPts val="600"/>
              </a:spcBef>
              <a:buClrTx/>
              <a:defRPr/>
            </a:lvl3pPr>
            <a:lvl4pPr>
              <a:lnSpc>
                <a:spcPct val="100000"/>
              </a:lnSpc>
              <a:spcBef>
                <a:spcPts val="600"/>
              </a:spcBef>
              <a:buClrTx/>
              <a:defRPr/>
            </a:lvl4pPr>
            <a:lvl5pPr>
              <a:lnSpc>
                <a:spcPct val="100000"/>
              </a:lnSpc>
              <a:spcBef>
                <a:spcPts val="600"/>
              </a:spcBef>
              <a:buClrTx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8E3874-6933-4F0C-8930-BE1901D78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78970"/>
            <a:ext cx="5181600" cy="5097993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buClrTx/>
              <a:defRPr/>
            </a:lvl1pPr>
            <a:lvl2pPr>
              <a:lnSpc>
                <a:spcPct val="100000"/>
              </a:lnSpc>
              <a:spcBef>
                <a:spcPts val="600"/>
              </a:spcBef>
              <a:buClrTx/>
              <a:defRPr/>
            </a:lvl2pPr>
            <a:lvl3pPr>
              <a:lnSpc>
                <a:spcPct val="100000"/>
              </a:lnSpc>
              <a:spcBef>
                <a:spcPts val="600"/>
              </a:spcBef>
              <a:buClrTx/>
              <a:defRPr/>
            </a:lvl3pPr>
            <a:lvl4pPr>
              <a:lnSpc>
                <a:spcPct val="100000"/>
              </a:lnSpc>
              <a:spcBef>
                <a:spcPts val="600"/>
              </a:spcBef>
              <a:buClrTx/>
              <a:defRPr/>
            </a:lvl4pPr>
            <a:lvl5pPr>
              <a:lnSpc>
                <a:spcPct val="100000"/>
              </a:lnSpc>
              <a:spcBef>
                <a:spcPts val="600"/>
              </a:spcBef>
              <a:buClrTx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BBDBC2-F83B-4E97-BB78-ACC8938F2775}"/>
              </a:ext>
            </a:extLst>
          </p:cNvPr>
          <p:cNvSpPr/>
          <p:nvPr userDrawn="1"/>
        </p:nvSpPr>
        <p:spPr>
          <a:xfrm>
            <a:off x="0" y="6400800"/>
            <a:ext cx="12189617" cy="457200"/>
          </a:xfrm>
          <a:prstGeom prst="rect">
            <a:avLst/>
          </a:prstGeom>
          <a:solidFill>
            <a:srgbClr val="4B62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50DCE3-C2D6-4149-8F69-8CC360D52F34}"/>
              </a:ext>
            </a:extLst>
          </p:cNvPr>
          <p:cNvSpPr/>
          <p:nvPr userDrawn="1"/>
        </p:nvSpPr>
        <p:spPr>
          <a:xfrm>
            <a:off x="13" y="6334316"/>
            <a:ext cx="12189617" cy="64008"/>
          </a:xfrm>
          <a:prstGeom prst="rect">
            <a:avLst/>
          </a:prstGeom>
          <a:solidFill>
            <a:srgbClr val="8FA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0262DD7-122D-4810-8147-E548A5868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0298" y="6533821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055BE1-00D2-43EB-987F-9445F999CF5B}"/>
              </a:ext>
            </a:extLst>
          </p:cNvPr>
          <p:cNvSpPr txBox="1"/>
          <p:nvPr userDrawn="1"/>
        </p:nvSpPr>
        <p:spPr>
          <a:xfrm>
            <a:off x="735877" y="6533821"/>
            <a:ext cx="64479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chemeClr val="bg1"/>
                </a:solidFill>
              </a:rPr>
              <a:t>NEWGEN STRATEGIES AND SOLUTIONS, LLC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E9E7492-19F6-47F4-8D71-5B38F6DF4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55649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400" b="1" kern="1200" cap="all" baseline="0" dirty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B6BE35-C591-413B-B562-F3931F64DE7E}"/>
              </a:ext>
            </a:extLst>
          </p:cNvPr>
          <p:cNvCxnSpPr>
            <a:cxnSpLocks/>
          </p:cNvCxnSpPr>
          <p:nvPr userDrawn="1"/>
        </p:nvCxnSpPr>
        <p:spPr>
          <a:xfrm>
            <a:off x="838200" y="921617"/>
            <a:ext cx="10515600" cy="0"/>
          </a:xfrm>
          <a:prstGeom prst="line">
            <a:avLst/>
          </a:prstGeom>
          <a:ln w="9525">
            <a:solidFill>
              <a:srgbClr val="657F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55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Lef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6C611D-446C-4ED9-BEC1-F2245C72283E}"/>
              </a:ext>
            </a:extLst>
          </p:cNvPr>
          <p:cNvSpPr/>
          <p:nvPr userDrawn="1"/>
        </p:nvSpPr>
        <p:spPr>
          <a:xfrm>
            <a:off x="14" y="0"/>
            <a:ext cx="3038093" cy="6858000"/>
          </a:xfrm>
          <a:prstGeom prst="rect">
            <a:avLst/>
          </a:prstGeom>
          <a:solidFill>
            <a:srgbClr val="4B62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D3C164-DC92-4F6F-BF5A-0D9B45D61CBF}"/>
              </a:ext>
            </a:extLst>
          </p:cNvPr>
          <p:cNvSpPr/>
          <p:nvPr userDrawn="1"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rgbClr val="8FA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2EDE0F6-F523-4EEA-8DEC-3651B4201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594358"/>
            <a:ext cx="2400300" cy="539496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BA1C445-7004-45C4-874F-40D9AEBA2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449" y="731520"/>
            <a:ext cx="7817193" cy="5257800"/>
          </a:xfrm>
          <a:prstGeom prst="rect">
            <a:avLst/>
          </a:prstGeom>
        </p:spPr>
        <p:txBody>
          <a:bodyPr/>
          <a:lstStyle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̶"/>
              <a:defRPr/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/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̶"/>
              <a:defRPr/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»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685800" lvl="1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̶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1600200" lvl="3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̶"/>
            </a:pPr>
            <a:r>
              <a:rPr lang="en-US" dirty="0"/>
              <a:t>Fourth level</a:t>
            </a:r>
          </a:p>
          <a:p>
            <a:pPr marL="2057400" lvl="4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»"/>
            </a:pPr>
            <a:r>
              <a:rPr lang="en-US" dirty="0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0161943-968B-48FD-8E13-3148C614836D}"/>
              </a:ext>
            </a:extLst>
          </p:cNvPr>
          <p:cNvSpPr txBox="1">
            <a:spLocks/>
          </p:cNvSpPr>
          <p:nvPr userDrawn="1"/>
        </p:nvSpPr>
        <p:spPr>
          <a:xfrm>
            <a:off x="10580298" y="6533821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E075924-BBAB-487D-8C8A-6728047EA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44140" y="6533821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4B622C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7B86FE-5409-42C8-A403-A827AF26C109}"/>
              </a:ext>
            </a:extLst>
          </p:cNvPr>
          <p:cNvSpPr txBox="1"/>
          <p:nvPr userDrawn="1"/>
        </p:nvSpPr>
        <p:spPr>
          <a:xfrm>
            <a:off x="3600449" y="6500811"/>
            <a:ext cx="31664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4B622C"/>
                </a:solidFill>
              </a:rPr>
              <a:t>© 2026 NEWGEN STRATEGIES AND SOLUTIONS, LLC</a:t>
            </a:r>
          </a:p>
        </p:txBody>
      </p:sp>
    </p:spTree>
    <p:extLst>
      <p:ext uri="{BB962C8B-B14F-4D97-AF65-F5344CB8AC3E}">
        <p14:creationId xmlns:p14="http://schemas.microsoft.com/office/powerpoint/2010/main" val="4085879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Subtext - Lef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6C611D-446C-4ED9-BEC1-F2245C72283E}"/>
              </a:ext>
            </a:extLst>
          </p:cNvPr>
          <p:cNvSpPr/>
          <p:nvPr userDrawn="1"/>
        </p:nvSpPr>
        <p:spPr>
          <a:xfrm>
            <a:off x="14" y="0"/>
            <a:ext cx="3038093" cy="6858000"/>
          </a:xfrm>
          <a:prstGeom prst="rect">
            <a:avLst/>
          </a:prstGeom>
          <a:solidFill>
            <a:srgbClr val="246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D3C164-DC92-4F6F-BF5A-0D9B45D61CBF}"/>
              </a:ext>
            </a:extLst>
          </p:cNvPr>
          <p:cNvSpPr/>
          <p:nvPr userDrawn="1"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rgbClr val="24628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2EDE0F6-F523-4EEA-8DEC-3651B4201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FE92DD1-FF38-4086-8020-740F5FFB54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BA1C445-7004-45C4-874F-40D9AEBA2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449" y="731520"/>
            <a:ext cx="7817193" cy="5257800"/>
          </a:xfrm>
          <a:prstGeom prst="rect">
            <a:avLst/>
          </a:prstGeom>
        </p:spPr>
        <p:txBody>
          <a:bodyPr/>
          <a:lstStyle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̶"/>
              <a:defRPr/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/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̶"/>
              <a:defRPr/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»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685800" lvl="1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̶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1600200" lvl="3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̶"/>
            </a:pPr>
            <a:r>
              <a:rPr lang="en-US" dirty="0"/>
              <a:t>Fourth level</a:t>
            </a:r>
          </a:p>
          <a:p>
            <a:pPr marL="2057400" lvl="4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»"/>
            </a:pPr>
            <a:r>
              <a:rPr lang="en-US" dirty="0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0161943-968B-48FD-8E13-3148C614836D}"/>
              </a:ext>
            </a:extLst>
          </p:cNvPr>
          <p:cNvSpPr txBox="1">
            <a:spLocks/>
          </p:cNvSpPr>
          <p:nvPr userDrawn="1"/>
        </p:nvSpPr>
        <p:spPr>
          <a:xfrm>
            <a:off x="10580298" y="6533821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E075924-BBAB-487D-8C8A-6728047EA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44140" y="6533821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4B622C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7B86FE-5409-42C8-A403-A827AF26C109}"/>
              </a:ext>
            </a:extLst>
          </p:cNvPr>
          <p:cNvSpPr txBox="1"/>
          <p:nvPr userDrawn="1"/>
        </p:nvSpPr>
        <p:spPr>
          <a:xfrm>
            <a:off x="3600449" y="6500811"/>
            <a:ext cx="3343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4B622C"/>
                </a:solidFill>
              </a:rPr>
              <a:t>© 2026 NEWGEN STRATEGIES AND SOLUTIONS, LLC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A89A445-84AE-4B01-A06F-23AD0613056A}"/>
              </a:ext>
            </a:extLst>
          </p:cNvPr>
          <p:cNvCxnSpPr/>
          <p:nvPr userDrawn="1"/>
        </p:nvCxnSpPr>
        <p:spPr>
          <a:xfrm>
            <a:off x="342900" y="2882684"/>
            <a:ext cx="24003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120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Lef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6C611D-446C-4ED9-BEC1-F2245C72283E}"/>
              </a:ext>
            </a:extLst>
          </p:cNvPr>
          <p:cNvSpPr/>
          <p:nvPr userDrawn="1"/>
        </p:nvSpPr>
        <p:spPr>
          <a:xfrm>
            <a:off x="14" y="0"/>
            <a:ext cx="3038093" cy="6858000"/>
          </a:xfrm>
          <a:prstGeom prst="rect">
            <a:avLst/>
          </a:prstGeom>
          <a:solidFill>
            <a:srgbClr val="246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D3C164-DC92-4F6F-BF5A-0D9B45D61CBF}"/>
              </a:ext>
            </a:extLst>
          </p:cNvPr>
          <p:cNvSpPr/>
          <p:nvPr userDrawn="1"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rgbClr val="24628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2EDE0F6-F523-4EEA-8DEC-3651B4201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594358"/>
            <a:ext cx="2400300" cy="539496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BA1C445-7004-45C4-874F-40D9AEBA2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449" y="731520"/>
            <a:ext cx="7817193" cy="5257800"/>
          </a:xfrm>
          <a:prstGeom prst="rect">
            <a:avLst/>
          </a:prstGeom>
        </p:spPr>
        <p:txBody>
          <a:bodyPr/>
          <a:lstStyle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̶"/>
              <a:defRPr/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/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̶"/>
              <a:defRPr/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»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685800" lvl="1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̶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1600200" lvl="3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̶"/>
            </a:pPr>
            <a:r>
              <a:rPr lang="en-US" dirty="0"/>
              <a:t>Fourth level</a:t>
            </a:r>
          </a:p>
          <a:p>
            <a:pPr marL="2057400" lvl="4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»"/>
            </a:pPr>
            <a:r>
              <a:rPr lang="en-US" dirty="0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0161943-968B-48FD-8E13-3148C614836D}"/>
              </a:ext>
            </a:extLst>
          </p:cNvPr>
          <p:cNvSpPr txBox="1">
            <a:spLocks/>
          </p:cNvSpPr>
          <p:nvPr userDrawn="1"/>
        </p:nvSpPr>
        <p:spPr>
          <a:xfrm>
            <a:off x="10580298" y="6533821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E075924-BBAB-487D-8C8A-6728047EA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44140" y="6533821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4B622C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7B86FE-5409-42C8-A403-A827AF26C109}"/>
              </a:ext>
            </a:extLst>
          </p:cNvPr>
          <p:cNvSpPr txBox="1"/>
          <p:nvPr userDrawn="1"/>
        </p:nvSpPr>
        <p:spPr>
          <a:xfrm>
            <a:off x="3600449" y="6500811"/>
            <a:ext cx="31319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4B622C"/>
                </a:solidFill>
              </a:rPr>
              <a:t>© 2026 NEWGEN STRATEGIES AND SOLUTIONS, LLC</a:t>
            </a:r>
          </a:p>
        </p:txBody>
      </p:sp>
    </p:spTree>
    <p:extLst>
      <p:ext uri="{BB962C8B-B14F-4D97-AF65-F5344CB8AC3E}">
        <p14:creationId xmlns:p14="http://schemas.microsoft.com/office/powerpoint/2010/main" val="4241520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Subtext - Lef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6C611D-446C-4ED9-BEC1-F2245C72283E}"/>
              </a:ext>
            </a:extLst>
          </p:cNvPr>
          <p:cNvSpPr/>
          <p:nvPr userDrawn="1"/>
        </p:nvSpPr>
        <p:spPr>
          <a:xfrm>
            <a:off x="14" y="0"/>
            <a:ext cx="3038093" cy="6858000"/>
          </a:xfrm>
          <a:prstGeom prst="rect">
            <a:avLst/>
          </a:prstGeom>
          <a:solidFill>
            <a:srgbClr val="4B62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D3C164-DC92-4F6F-BF5A-0D9B45D61CBF}"/>
              </a:ext>
            </a:extLst>
          </p:cNvPr>
          <p:cNvSpPr/>
          <p:nvPr userDrawn="1"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rgbClr val="8FA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2EDE0F6-F523-4EEA-8DEC-3651B4201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315621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FE92DD1-FF38-4086-8020-740F5FFB54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0" y="3859084"/>
            <a:ext cx="2400300" cy="2541714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0161943-968B-48FD-8E13-3148C614836D}"/>
              </a:ext>
            </a:extLst>
          </p:cNvPr>
          <p:cNvSpPr txBox="1">
            <a:spLocks/>
          </p:cNvSpPr>
          <p:nvPr userDrawn="1"/>
        </p:nvSpPr>
        <p:spPr>
          <a:xfrm>
            <a:off x="10580298" y="6533821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A95FB8-3C23-445A-9475-DE4501EC78AA}"/>
              </a:ext>
            </a:extLst>
          </p:cNvPr>
          <p:cNvCxnSpPr/>
          <p:nvPr userDrawn="1"/>
        </p:nvCxnSpPr>
        <p:spPr>
          <a:xfrm>
            <a:off x="342900" y="3750587"/>
            <a:ext cx="24003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2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90A9C18B-A9CE-4C1B-9278-39C156727793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3078061" y="0"/>
            <a:ext cx="9113939" cy="6400800"/>
          </a:xfrm>
          <a:prstGeom prst="rect">
            <a:avLst/>
          </a:prstGeo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A86645E-BB5B-4CBD-B118-9B0F11D90B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44140" y="6533821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4B622C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42B9B6-3A5E-46DC-AC20-514D6E1D7323}"/>
              </a:ext>
            </a:extLst>
          </p:cNvPr>
          <p:cNvSpPr txBox="1"/>
          <p:nvPr userDrawn="1"/>
        </p:nvSpPr>
        <p:spPr>
          <a:xfrm>
            <a:off x="3600449" y="6500811"/>
            <a:ext cx="31577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4B622C"/>
                </a:solidFill>
              </a:rPr>
              <a:t>© 2026 NEWGEN STRATEGIES AND SOLUTIONS, LLC</a:t>
            </a:r>
          </a:p>
        </p:txBody>
      </p:sp>
    </p:spTree>
    <p:extLst>
      <p:ext uri="{BB962C8B-B14F-4D97-AF65-F5344CB8AC3E}">
        <p14:creationId xmlns:p14="http://schemas.microsoft.com/office/powerpoint/2010/main" val="424534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Lef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6C611D-446C-4ED9-BEC1-F2245C72283E}"/>
              </a:ext>
            </a:extLst>
          </p:cNvPr>
          <p:cNvSpPr/>
          <p:nvPr userDrawn="1"/>
        </p:nvSpPr>
        <p:spPr>
          <a:xfrm>
            <a:off x="14" y="0"/>
            <a:ext cx="3038093" cy="6858000"/>
          </a:xfrm>
          <a:prstGeom prst="rect">
            <a:avLst/>
          </a:prstGeom>
          <a:solidFill>
            <a:srgbClr val="4B62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D3C164-DC92-4F6F-BF5A-0D9B45D61CBF}"/>
              </a:ext>
            </a:extLst>
          </p:cNvPr>
          <p:cNvSpPr/>
          <p:nvPr userDrawn="1"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rgbClr val="8FA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2EDE0F6-F523-4EEA-8DEC-3651B4201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594358"/>
            <a:ext cx="2400300" cy="580644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0161943-968B-48FD-8E13-3148C614836D}"/>
              </a:ext>
            </a:extLst>
          </p:cNvPr>
          <p:cNvSpPr txBox="1">
            <a:spLocks/>
          </p:cNvSpPr>
          <p:nvPr userDrawn="1"/>
        </p:nvSpPr>
        <p:spPr>
          <a:xfrm>
            <a:off x="10580298" y="6533821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2" descr="An empty placeholder to add an image. Click on the placeholder and select the image that you wish to add">
            <a:extLst>
              <a:ext uri="{FF2B5EF4-FFF2-40B4-BE49-F238E27FC236}">
                <a16:creationId xmlns:a16="http://schemas.microsoft.com/office/drawing/2014/main" id="{90A9C18B-A9CE-4C1B-9278-39C156727793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3078061" y="0"/>
            <a:ext cx="9113939" cy="6400800"/>
          </a:xfrm>
          <a:prstGeom prst="rect">
            <a:avLst/>
          </a:prstGeo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A86645E-BB5B-4CBD-B118-9B0F11D90B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44140" y="6533821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4B622C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42B9B6-3A5E-46DC-AC20-514D6E1D7323}"/>
              </a:ext>
            </a:extLst>
          </p:cNvPr>
          <p:cNvSpPr txBox="1"/>
          <p:nvPr userDrawn="1"/>
        </p:nvSpPr>
        <p:spPr>
          <a:xfrm>
            <a:off x="3600449" y="6500811"/>
            <a:ext cx="31454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4B622C"/>
                </a:solidFill>
              </a:rPr>
              <a:t>© 2026 NEWGEN STRATEGIES AND SOLUTIONS, LLC</a:t>
            </a:r>
          </a:p>
        </p:txBody>
      </p:sp>
    </p:spTree>
    <p:extLst>
      <p:ext uri="{BB962C8B-B14F-4D97-AF65-F5344CB8AC3E}">
        <p14:creationId xmlns:p14="http://schemas.microsoft.com/office/powerpoint/2010/main" val="2536541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959141-3AC6-4FF2-BCD3-B87EB5D9B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A9A7F0-E316-453B-9A55-CC99DB198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marL="685800" lvl="1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̶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1600200" lvl="3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̶"/>
            </a:pPr>
            <a:r>
              <a:rPr lang="en-US" dirty="0"/>
              <a:t>Fourth level</a:t>
            </a:r>
          </a:p>
          <a:p>
            <a:pPr marL="2057400" lvl="4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»"/>
            </a:pPr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5000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ClrTx/>
        <a:buFont typeface="Calibri" panose="020F0502020204030204" pitchFamily="34" charset="0"/>
        <a:buChar char="̶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ClrTx/>
        <a:buFont typeface="Calibri" panose="020F0502020204030204" pitchFamily="34" charset="0"/>
        <a:buChar char="̶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ClrTx/>
        <a:buFont typeface="Calibri" panose="020F050202020403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0A8BE97-82CD-4BEB-846F-702E552B4C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0298" y="6533821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520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6" r:id="rId2"/>
    <p:sldLayoutId id="2147483668" r:id="rId3"/>
    <p:sldLayoutId id="2147483711" r:id="rId4"/>
    <p:sldLayoutId id="2147483689" r:id="rId5"/>
    <p:sldLayoutId id="2147483712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F5915A2-4E01-4D20-BE90-E4D8F4B7AC26}"/>
              </a:ext>
            </a:extLst>
          </p:cNvPr>
          <p:cNvSpPr txBox="1">
            <a:spLocks/>
          </p:cNvSpPr>
          <p:nvPr userDrawn="1"/>
        </p:nvSpPr>
        <p:spPr>
          <a:xfrm>
            <a:off x="10580298" y="6533821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A847C55-251E-41D8-9A30-FD7614DC7E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44140" y="6533821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583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21" r:id="rId2"/>
    <p:sldLayoutId id="2147483716" r:id="rId3"/>
    <p:sldLayoutId id="2147483722" r:id="rId4"/>
    <p:sldLayoutId id="2147483717" r:id="rId5"/>
    <p:sldLayoutId id="2147483723" r:id="rId6"/>
    <p:sldLayoutId id="2147483718" r:id="rId7"/>
    <p:sldLayoutId id="2147483724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EEF687E-AF9D-4F25-8B96-6A445CE8C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0298" y="6533821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244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69" r:id="rId3"/>
    <p:sldLayoutId id="2147483656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A4DC4A0-03D0-4326-9F42-A79B86246B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0298" y="6533821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9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62" r:id="rId3"/>
    <p:sldLayoutId id="214748368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379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7" r:id="rId4"/>
    <p:sldLayoutId id="2147483725" r:id="rId5"/>
    <p:sldLayoutId id="2147483727" r:id="rId6"/>
    <p:sldLayoutId id="2147483688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029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671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DAC9E3-249C-4733-B94E-A3CAF9130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FDB0B4-86D4-4EA2-B63C-D42392E79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9400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3400" kern="1200" cap="all" baseline="0" dirty="0">
          <a:solidFill>
            <a:srgbClr val="24628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ClrTx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ClrTx/>
        <a:buFont typeface="Calibri" panose="020F0502020204030204" pitchFamily="34" charset="0"/>
        <a:buChar char="̶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ClrTx/>
        <a:buFont typeface="Calibri" panose="020F0502020204030204" pitchFamily="34" charset="0"/>
        <a:buChar char="̶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ClrTx/>
        <a:buFont typeface="Calibri" panose="020F050202020403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sv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svg"/><Relationship Id="rId5" Type="http://schemas.openxmlformats.org/officeDocument/2006/relationships/image" Target="../media/image21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C1D96CD-09BD-41F4-8EFA-817FC9689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572936"/>
            <a:ext cx="12192000" cy="1905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687A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" name="Picture 2" descr="Baltimore City seal">
            <a:extLst>
              <a:ext uri="{FF2B5EF4-FFF2-40B4-BE49-F238E27FC236}">
                <a16:creationId xmlns:a16="http://schemas.microsoft.com/office/drawing/2014/main" id="{5509D597-056B-4A28-8A2A-78B2C0ADDA0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4" y="4876300"/>
            <a:ext cx="1112076" cy="116295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858D57-B24E-4978-8EA4-262BBE671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359870" y="4741817"/>
            <a:ext cx="0" cy="1629007"/>
          </a:xfrm>
          <a:prstGeom prst="line">
            <a:avLst/>
          </a:prstGeom>
          <a:ln>
            <a:solidFill>
              <a:srgbClr val="326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Baltimore County seal">
            <a:extLst>
              <a:ext uri="{FF2B5EF4-FFF2-40B4-BE49-F238E27FC236}">
                <a16:creationId xmlns:a16="http://schemas.microsoft.com/office/drawing/2014/main" id="{8E4DCAAF-6879-4FA2-B9D1-66044CF6729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191" y="4901739"/>
            <a:ext cx="1112077" cy="1112077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C0316C3-1A69-4F93-BD2E-3ED4B359131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720993" y="4905832"/>
            <a:ext cx="3631471" cy="110389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̶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̶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Baltimore City and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Baltimore County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452A30-9BF9-4BDE-9FE2-B2F985855B94}"/>
              </a:ext>
            </a:extLst>
          </p:cNvPr>
          <p:cNvSpPr txBox="1"/>
          <p:nvPr/>
        </p:nvSpPr>
        <p:spPr>
          <a:xfrm>
            <a:off x="6537713" y="5093754"/>
            <a:ext cx="267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Support, Research, and Facilitation Services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9C3958-5B4F-3138-F350-421C9C49B718}"/>
              </a:ext>
            </a:extLst>
          </p:cNvPr>
          <p:cNvSpPr txBox="1"/>
          <p:nvPr/>
        </p:nvSpPr>
        <p:spPr>
          <a:xfrm>
            <a:off x="6575473" y="6009903"/>
            <a:ext cx="17634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07350" algn="r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April 27, 2026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9D57AD-EC82-B6ED-693A-8F64DFAD26A7}"/>
              </a:ext>
            </a:extLst>
          </p:cNvPr>
          <p:cNvSpPr txBox="1"/>
          <p:nvPr/>
        </p:nvSpPr>
        <p:spPr>
          <a:xfrm>
            <a:off x="45720" y="6009903"/>
            <a:ext cx="63823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07350" algn="r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Baltimore Regional Water Governance Model Work Group	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 descr="NewGen logo">
            <a:extLst>
              <a:ext uri="{FF2B5EF4-FFF2-40B4-BE49-F238E27FC236}">
                <a16:creationId xmlns:a16="http://schemas.microsoft.com/office/drawing/2014/main" id="{E9A966FD-0D46-9549-610C-CB822A7A12E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8755" y="4667007"/>
            <a:ext cx="1817426" cy="7403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9C6459-A824-1A3E-6275-A314D1EB5945}"/>
              </a:ext>
            </a:extLst>
          </p:cNvPr>
          <p:cNvSpPr txBox="1"/>
          <p:nvPr/>
        </p:nvSpPr>
        <p:spPr>
          <a:xfrm>
            <a:off x="9195306" y="5421280"/>
            <a:ext cx="2855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 Narrow" panose="020B0606020202030204" pitchFamily="34" charset="0"/>
              </a:rPr>
              <a:t>In Association with</a:t>
            </a:r>
          </a:p>
        </p:txBody>
      </p:sp>
      <p:pic>
        <p:nvPicPr>
          <p:cNvPr id="8" name="Picture 7" descr="PEER logo">
            <a:extLst>
              <a:ext uri="{FF2B5EF4-FFF2-40B4-BE49-F238E27FC236}">
                <a16:creationId xmlns:a16="http://schemas.microsoft.com/office/drawing/2014/main" id="{10141260-B9CA-A79E-F1B6-76810238B3D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41" y="5728501"/>
            <a:ext cx="504822" cy="694238"/>
          </a:xfrm>
          <a:prstGeom prst="rect">
            <a:avLst/>
          </a:prstGeom>
        </p:spPr>
      </p:pic>
      <p:pic>
        <p:nvPicPr>
          <p:cNvPr id="9" name="Graphic 1">
            <a:extLst>
              <a:ext uri="{FF2B5EF4-FFF2-40B4-BE49-F238E27FC236}">
                <a16:creationId xmlns:a16="http://schemas.microsoft.com/office/drawing/2014/main" id="{46EB0453-DF96-94B8-A133-81F3109D9D8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71900" y="5914282"/>
            <a:ext cx="1763484" cy="32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28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7A274-C5CA-8AA1-4E02-CF1802600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Team - Firm Overviews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D1445-C584-2892-3EE7-078B477D9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346053-DBCA-BD5D-30DE-62478BC1E2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89135" y="1065059"/>
            <a:ext cx="1789430" cy="731520"/>
          </a:xfrm>
          <a:prstGeom prst="rect">
            <a:avLst/>
          </a:prstGeom>
          <a:noFill/>
        </p:spPr>
      </p:pic>
      <p:pic>
        <p:nvPicPr>
          <p:cNvPr id="6" name="Picture 5" descr="A close-up of a logo&#10;&#10;AI-generated content may be incorrect.">
            <a:extLst>
              <a:ext uri="{FF2B5EF4-FFF2-40B4-BE49-F238E27FC236}">
                <a16:creationId xmlns:a16="http://schemas.microsoft.com/office/drawing/2014/main" id="{C705AFA7-9223-474A-21CD-942B4703E4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415" y="2548255"/>
            <a:ext cx="2089150" cy="6388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Graphic 1">
            <a:extLst>
              <a:ext uri="{FF2B5EF4-FFF2-40B4-BE49-F238E27FC236}">
                <a16:creationId xmlns:a16="http://schemas.microsoft.com/office/drawing/2014/main" id="{1F406F1C-B4DD-60D4-8F78-D125D82CC51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86825" y="4074795"/>
            <a:ext cx="2491740" cy="455930"/>
          </a:xfrm>
          <a:prstGeom prst="rect">
            <a:avLst/>
          </a:prstGeom>
        </p:spPr>
      </p:pic>
      <p:sp>
        <p:nvSpPr>
          <p:cNvPr id="60" name="NewGen Overview"/>
          <p:cNvSpPr txBox="1"/>
          <p:nvPr/>
        </p:nvSpPr>
        <p:spPr>
          <a:xfrm>
            <a:off x="838200" y="929640"/>
            <a:ext cx="7879080" cy="1002359"/>
          </a:xfrm>
          <a:prstGeom prst="rect">
            <a:avLst/>
          </a:prstGeom>
          <a:noFill/>
        </p:spPr>
        <p:txBody>
          <a:bodyPr wrap="square" lIns="45720" tIns="0" rIns="45720" bIns="0" anchor="t"/>
          <a:lstStyle/>
          <a:p>
            <a:pPr marL="0" indent="0">
              <a:buNone/>
            </a:pPr>
            <a:r>
              <a:rPr lang="en-US" b="1" dirty="0">
                <a:solidFill>
                  <a:srgbClr val="1F497D"/>
                </a:solidFill>
                <a:latin typeface="+mn-lt"/>
              </a:rPr>
              <a:t>NewGen Strategies </a:t>
            </a:r>
            <a:r>
              <a:rPr lang="en-US" b="1" dirty="0">
                <a:solidFill>
                  <a:srgbClr val="1F497D"/>
                </a:solidFill>
              </a:rPr>
              <a:t>and</a:t>
            </a:r>
            <a:r>
              <a:rPr lang="en-US" b="1" dirty="0">
                <a:solidFill>
                  <a:srgbClr val="1F497D"/>
                </a:solidFill>
                <a:latin typeface="+mn-lt"/>
              </a:rPr>
              <a:t> Solutions  </a:t>
            </a:r>
            <a:r>
              <a:rPr lang="en-US" dirty="0">
                <a:solidFill>
                  <a:srgbClr val="1F497D"/>
                </a:solidFill>
                <a:latin typeface="+mn-lt"/>
              </a:rPr>
              <a:t>|  Prime Consultant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  <a:latin typeface="+mn-lt"/>
              </a:rPr>
              <a:t>Utility-sector management and economic consulting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  <a:latin typeface="+mn-lt"/>
              </a:rPr>
              <a:t>500+ public utility clients, 1,200+ rate and economic studies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  <a:latin typeface="+mn-lt"/>
              </a:rPr>
              <a:t>Cost of service, rate design, governance evaluation, and interjurisdictional cost sharing</a:t>
            </a:r>
          </a:p>
        </p:txBody>
      </p:sp>
      <p:sp>
        <p:nvSpPr>
          <p:cNvPr id="61" name="PEER Overview"/>
          <p:cNvSpPr txBox="1"/>
          <p:nvPr/>
        </p:nvSpPr>
        <p:spPr>
          <a:xfrm>
            <a:off x="838200" y="2364740"/>
            <a:ext cx="7879080" cy="1005840"/>
          </a:xfrm>
          <a:prstGeom prst="rect">
            <a:avLst/>
          </a:prstGeom>
          <a:noFill/>
        </p:spPr>
        <p:txBody>
          <a:bodyPr wrap="square" lIns="45720" tIns="0" rIns="45720" bIns="0" anchor="t"/>
          <a:lstStyle/>
          <a:p>
            <a:r>
              <a:rPr lang="en-US" b="1" dirty="0">
                <a:solidFill>
                  <a:srgbClr val="1F497D"/>
                </a:solidFill>
              </a:rPr>
              <a:t>PEER Consultants </a:t>
            </a:r>
            <a:r>
              <a:rPr lang="en-US" dirty="0">
                <a:solidFill>
                  <a:srgbClr val="1F497D"/>
                </a:solidFill>
              </a:rPr>
              <a:t>| Infrastructure </a:t>
            </a:r>
            <a:r>
              <a:rPr lang="en-US" dirty="0">
                <a:solidFill>
                  <a:srgbClr val="1F497D"/>
                </a:solidFill>
                <a:latin typeface="+mn-lt"/>
              </a:rPr>
              <a:t>&amp; Operations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  <a:latin typeface="+mn-lt"/>
              </a:rPr>
              <a:t>Minority-woman-owned engineering and advisory firm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  <a:latin typeface="+mn-lt"/>
              </a:rPr>
              <a:t>Water/wastewater infrastructure planning, asset management, organizational assessment, and performance benchmarking</a:t>
            </a:r>
          </a:p>
        </p:txBody>
      </p:sp>
      <p:sp>
        <p:nvSpPr>
          <p:cNvPr id="62" name="Tydings Overview"/>
          <p:cNvSpPr txBox="1"/>
          <p:nvPr/>
        </p:nvSpPr>
        <p:spPr>
          <a:xfrm>
            <a:off x="838200" y="3799840"/>
            <a:ext cx="7879080" cy="1005840"/>
          </a:xfrm>
          <a:prstGeom prst="rect">
            <a:avLst/>
          </a:prstGeom>
          <a:noFill/>
        </p:spPr>
        <p:txBody>
          <a:bodyPr wrap="square" lIns="45720" tIns="0" rIns="45720" bIns="0" anchor="t"/>
          <a:lstStyle/>
          <a:p>
            <a:r>
              <a:rPr lang="en-US" b="1" dirty="0">
                <a:solidFill>
                  <a:srgbClr val="1F497D"/>
                </a:solidFill>
                <a:latin typeface="+mn-lt"/>
              </a:rPr>
              <a:t>Tydings</a:t>
            </a:r>
            <a:r>
              <a:rPr lang="en-US" b="1" dirty="0">
                <a:solidFill>
                  <a:srgbClr val="1F497D"/>
                </a:solidFill>
              </a:rPr>
              <a:t> </a:t>
            </a:r>
            <a:r>
              <a:rPr lang="en-US" dirty="0">
                <a:solidFill>
                  <a:srgbClr val="1F497D"/>
                </a:solidFill>
              </a:rPr>
              <a:t>| </a:t>
            </a:r>
            <a:r>
              <a:rPr lang="en-US" dirty="0">
                <a:solidFill>
                  <a:srgbClr val="1F497D"/>
                </a:solidFill>
                <a:latin typeface="+mn-lt"/>
              </a:rPr>
              <a:t>Legal Analysis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  <a:latin typeface="+mn-lt"/>
              </a:rPr>
              <a:t>Maryland-based law firm with nearly a century of experience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  <a:latin typeface="+mn-lt"/>
              </a:rPr>
              <a:t>Enabling legislation, governance authority, interjurisdictional agreements, and cost-sharing mechanisms</a:t>
            </a:r>
          </a:p>
        </p:txBody>
      </p:sp>
      <p:sp>
        <p:nvSpPr>
          <p:cNvPr id="63" name="Equity Overview"/>
          <p:cNvSpPr txBox="1"/>
          <p:nvPr/>
        </p:nvSpPr>
        <p:spPr>
          <a:xfrm>
            <a:off x="838200" y="5234940"/>
            <a:ext cx="7879080" cy="1005840"/>
          </a:xfrm>
          <a:prstGeom prst="rect">
            <a:avLst/>
          </a:prstGeom>
          <a:noFill/>
        </p:spPr>
        <p:txBody>
          <a:bodyPr wrap="square" lIns="45720" tIns="0" rIns="45720" bIns="0" anchor="t"/>
          <a:lstStyle/>
          <a:p>
            <a:r>
              <a:rPr lang="en-US" b="1" dirty="0">
                <a:solidFill>
                  <a:srgbClr val="1F497D"/>
                </a:solidFill>
                <a:latin typeface="+mn-lt"/>
              </a:rPr>
              <a:t>Equity-Focused Expertise</a:t>
            </a:r>
            <a:r>
              <a:rPr lang="en-US" b="1" dirty="0">
                <a:solidFill>
                  <a:srgbClr val="1F497D"/>
                </a:solidFill>
              </a:rPr>
              <a:t> </a:t>
            </a:r>
            <a:r>
              <a:rPr lang="en-US" dirty="0">
                <a:solidFill>
                  <a:srgbClr val="1F497D"/>
                </a:solidFill>
              </a:rPr>
              <a:t>| </a:t>
            </a:r>
            <a:r>
              <a:rPr lang="en-US" dirty="0">
                <a:solidFill>
                  <a:srgbClr val="1F497D"/>
                </a:solidFill>
                <a:latin typeface="+mn-lt"/>
              </a:rPr>
              <a:t>Affordability &amp; Equity Analysis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  <a:latin typeface="+mn-lt"/>
              </a:rPr>
              <a:t>Dr. Manny Teodoro (UW-Madison) and Dr. David Switzer (U of Missouri)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  <a:latin typeface="+mn-lt"/>
              </a:rPr>
              <a:t>Water equity, affordability policy, rate structure evaluation, and governance responsiveness</a:t>
            </a:r>
          </a:p>
        </p:txBody>
      </p:sp>
      <p:sp>
        <p:nvSpPr>
          <p:cNvPr id="70" name="Advisor Note"/>
          <p:cNvSpPr txBox="1"/>
          <p:nvPr/>
        </p:nvSpPr>
        <p:spPr>
          <a:xfrm>
            <a:off x="8584565" y="5420360"/>
            <a:ext cx="2794000" cy="635000"/>
          </a:xfrm>
          <a:prstGeom prst="rect">
            <a:avLst/>
          </a:prstGeom>
          <a:noFill/>
        </p:spPr>
        <p:txBody>
          <a:bodyPr wrap="square" lIns="45720" tIns="0" rIns="45720" bIns="0" anchor="ctr"/>
          <a:lstStyle/>
          <a:p>
            <a:pPr algn="r">
              <a:buNone/>
            </a:pPr>
            <a:r>
              <a:rPr lang="en-US" sz="1400" i="1" dirty="0">
                <a:solidFill>
                  <a:srgbClr val="666666"/>
                </a:solidFill>
                <a:latin typeface="+mn-lt"/>
              </a:rPr>
              <a:t>Dr. Teodoro and Dr. Switzer</a:t>
            </a:r>
          </a:p>
          <a:p>
            <a:pPr algn="r">
              <a:buNone/>
            </a:pPr>
            <a:r>
              <a:rPr lang="en-US" sz="1400" i="1" dirty="0">
                <a:solidFill>
                  <a:srgbClr val="666666"/>
                </a:solidFill>
                <a:latin typeface="+mn-lt"/>
              </a:rPr>
              <a:t>serve as independent advisors</a:t>
            </a:r>
          </a:p>
        </p:txBody>
      </p:sp>
    </p:spTree>
    <p:extLst>
      <p:ext uri="{BB962C8B-B14F-4D97-AF65-F5344CB8AC3E}">
        <p14:creationId xmlns:p14="http://schemas.microsoft.com/office/powerpoint/2010/main" val="98298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530B266-E43A-1491-3B16-DE1C8B0BF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Team - Org Chart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5AE4FC-7D23-4ED9-4833-B4C3DC8F6A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fld id="{E31375A4-56A4-47D6-9801-1991572033F7}" type="slidenum">
              <a:rPr lang="en-US" sz="1200" smtClean="0">
                <a:solidFill>
                  <a:schemeClr val="bg1"/>
                </a:solidFill>
              </a:rPr>
              <a:pPr algn="r"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0A46EB2A-8C7E-910D-B5AD-951A940C5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835" y="760949"/>
            <a:ext cx="8088330" cy="552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1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meline Line"/>
          <p:cNvSpPr/>
          <p:nvPr/>
        </p:nvSpPr>
        <p:spPr>
          <a:xfrm>
            <a:off x="635000" y="3365500"/>
            <a:ext cx="11176000" cy="0"/>
          </a:xfrm>
          <a:prstGeom prst="line">
            <a:avLst/>
          </a:prstGeom>
          <a:ln w="25400" cap="rnd">
            <a:solidFill>
              <a:srgbClr val="B0B0B0"/>
            </a:solidFill>
            <a:round/>
          </a:ln>
        </p:spPr>
        <p:txBody>
          <a:bodyPr/>
          <a:lstStyle/>
          <a:p>
            <a:endParaRPr lang="en-US" sz="2800" dirty="0"/>
          </a:p>
        </p:txBody>
      </p:sp>
      <p:sp>
        <p:nvSpPr>
          <p:cNvPr id="102" name="Arrow"/>
          <p:cNvSpPr/>
          <p:nvPr/>
        </p:nvSpPr>
        <p:spPr>
          <a:xfrm>
            <a:off x="11658600" y="3263900"/>
            <a:ext cx="203200" cy="203200"/>
          </a:xfrm>
          <a:prstGeom prst="rightArrow">
            <a:avLst/>
          </a:prstGeom>
          <a:solidFill>
            <a:srgbClr val="B0B0B0"/>
          </a:solidFill>
          <a:ln>
            <a:noFill/>
          </a:ln>
        </p:spPr>
        <p:txBody>
          <a:bodyPr/>
          <a:lstStyle/>
          <a:p>
            <a:endParaRPr lang="en-US" sz="2800" dirty="0"/>
          </a:p>
        </p:txBody>
      </p:sp>
      <p:sp>
        <p:nvSpPr>
          <p:cNvPr id="110" name="Marker 0"/>
          <p:cNvSpPr/>
          <p:nvPr/>
        </p:nvSpPr>
        <p:spPr>
          <a:xfrm>
            <a:off x="1625600" y="3238500"/>
            <a:ext cx="254000" cy="254000"/>
          </a:xfrm>
          <a:prstGeom prst="ellipse">
            <a:avLst/>
          </a:prstGeom>
          <a:solidFill>
            <a:srgbClr val="E36C0A"/>
          </a:solidFill>
          <a:ln>
            <a:noFill/>
          </a:ln>
        </p:spPr>
        <p:txBody>
          <a:bodyPr/>
          <a:lstStyle/>
          <a:p>
            <a:endParaRPr lang="en-US" sz="2800" dirty="0"/>
          </a:p>
        </p:txBody>
      </p:sp>
      <p:sp>
        <p:nvSpPr>
          <p:cNvPr id="111" name="Stem 0"/>
          <p:cNvSpPr/>
          <p:nvPr/>
        </p:nvSpPr>
        <p:spPr>
          <a:xfrm>
            <a:off x="1752600" y="2882900"/>
            <a:ext cx="0" cy="355600"/>
          </a:xfrm>
          <a:prstGeom prst="line">
            <a:avLst/>
          </a:prstGeom>
          <a:ln w="12700">
            <a:solidFill>
              <a:srgbClr val="E36C0A"/>
            </a:solidFill>
          </a:ln>
        </p:spPr>
        <p:txBody>
          <a:bodyPr/>
          <a:lstStyle/>
          <a:p>
            <a:endParaRPr lang="en-US" sz="2800" dirty="0"/>
          </a:p>
        </p:txBody>
      </p:sp>
      <p:sp>
        <p:nvSpPr>
          <p:cNvPr id="112" name="Date 0"/>
          <p:cNvSpPr txBox="1"/>
          <p:nvPr/>
        </p:nvSpPr>
        <p:spPr>
          <a:xfrm>
            <a:off x="1181100" y="2590800"/>
            <a:ext cx="1143000" cy="279400"/>
          </a:xfrm>
          <a:prstGeom prst="rect">
            <a:avLst/>
          </a:prstGeom>
          <a:noFill/>
        </p:spPr>
        <p:txBody>
          <a:bodyPr wrap="square" lIns="0" tIns="0" rIns="0" bIns="0" anchor="b"/>
          <a:lstStyle/>
          <a:p>
            <a:pPr algn="ctr">
              <a:buNone/>
            </a:pPr>
            <a:r>
              <a:rPr lang="en-US" sz="1200" b="1" dirty="0">
                <a:solidFill>
                  <a:srgbClr val="E36C0A"/>
                </a:solidFill>
              </a:rPr>
              <a:t>Jul 2021</a:t>
            </a:r>
          </a:p>
        </p:txBody>
      </p:sp>
      <p:sp>
        <p:nvSpPr>
          <p:cNvPr id="113" name="Desc 0"/>
          <p:cNvSpPr txBox="1"/>
          <p:nvPr/>
        </p:nvSpPr>
        <p:spPr>
          <a:xfrm>
            <a:off x="1193800" y="1765300"/>
            <a:ext cx="1117600" cy="825500"/>
          </a:xfrm>
          <a:prstGeom prst="rect">
            <a:avLst/>
          </a:prstGeom>
          <a:noFill/>
        </p:spPr>
        <p:txBody>
          <a:bodyPr wrap="square" lIns="0" tIns="0" rIns="0" bIns="0" anchor="b"/>
          <a:lstStyle/>
          <a:p>
            <a:pPr algn="ctr">
              <a:buNone/>
            </a:pPr>
            <a:r>
              <a:rPr lang="en-US" sz="1100" dirty="0">
                <a:solidFill>
                  <a:srgbClr val="333333"/>
                </a:solidFill>
              </a:rPr>
              <a:t>Business Process Review finalized by NewGen (joint City/County study)</a:t>
            </a:r>
          </a:p>
        </p:txBody>
      </p:sp>
      <p:sp>
        <p:nvSpPr>
          <p:cNvPr id="120" name="Marker 1"/>
          <p:cNvSpPr/>
          <p:nvPr/>
        </p:nvSpPr>
        <p:spPr>
          <a:xfrm>
            <a:off x="2743200" y="3238500"/>
            <a:ext cx="254000" cy="254000"/>
          </a:xfrm>
          <a:prstGeom prst="ellipse">
            <a:avLst/>
          </a:prstGeom>
          <a:solidFill>
            <a:srgbClr val="4F81BD"/>
          </a:solidFill>
          <a:ln>
            <a:noFill/>
          </a:ln>
        </p:spPr>
        <p:txBody>
          <a:bodyPr/>
          <a:lstStyle/>
          <a:p>
            <a:endParaRPr lang="en-US" sz="2800" dirty="0"/>
          </a:p>
        </p:txBody>
      </p:sp>
      <p:sp>
        <p:nvSpPr>
          <p:cNvPr id="121" name="Stem 1"/>
          <p:cNvSpPr/>
          <p:nvPr/>
        </p:nvSpPr>
        <p:spPr>
          <a:xfrm>
            <a:off x="2870200" y="3492500"/>
            <a:ext cx="0" cy="355600"/>
          </a:xfrm>
          <a:prstGeom prst="line">
            <a:avLst/>
          </a:prstGeom>
          <a:ln w="12700">
            <a:solidFill>
              <a:srgbClr val="4F81BD"/>
            </a:solidFill>
          </a:ln>
        </p:spPr>
        <p:txBody>
          <a:bodyPr/>
          <a:lstStyle/>
          <a:p>
            <a:endParaRPr lang="en-US" sz="2800" dirty="0"/>
          </a:p>
        </p:txBody>
      </p:sp>
      <p:sp>
        <p:nvSpPr>
          <p:cNvPr id="122" name="Date 1"/>
          <p:cNvSpPr txBox="1"/>
          <p:nvPr/>
        </p:nvSpPr>
        <p:spPr>
          <a:xfrm>
            <a:off x="2298700" y="3860800"/>
            <a:ext cx="1143000" cy="279400"/>
          </a:xfrm>
          <a:prstGeom prst="rect">
            <a:avLst/>
          </a:prstGeom>
          <a:noFill/>
        </p:spPr>
        <p:txBody>
          <a:bodyPr wrap="square" lIns="0" tIns="0" rIns="0" bIns="0" anchor="t"/>
          <a:lstStyle/>
          <a:p>
            <a:pPr algn="ctr">
              <a:buNone/>
            </a:pPr>
            <a:r>
              <a:rPr lang="en-US" sz="1200" b="1" dirty="0">
                <a:solidFill>
                  <a:srgbClr val="4F81BD"/>
                </a:solidFill>
              </a:rPr>
              <a:t>Jan-Apr 2023</a:t>
            </a:r>
          </a:p>
        </p:txBody>
      </p:sp>
      <p:sp>
        <p:nvSpPr>
          <p:cNvPr id="123" name="Desc 1"/>
          <p:cNvSpPr txBox="1"/>
          <p:nvPr/>
        </p:nvSpPr>
        <p:spPr>
          <a:xfrm>
            <a:off x="2311400" y="4152900"/>
            <a:ext cx="1117600" cy="825500"/>
          </a:xfrm>
          <a:prstGeom prst="rect">
            <a:avLst/>
          </a:prstGeom>
          <a:noFill/>
        </p:spPr>
        <p:txBody>
          <a:bodyPr wrap="square" lIns="0" tIns="0" rIns="0" bIns="0" anchor="t"/>
          <a:lstStyle/>
          <a:p>
            <a:pPr algn="ctr">
              <a:buNone/>
            </a:pPr>
            <a:r>
              <a:rPr lang="en-US" sz="1100" dirty="0">
                <a:solidFill>
                  <a:srgbClr val="333333"/>
                </a:solidFill>
              </a:rPr>
              <a:t>HB 843 passed and signed; Task Force created</a:t>
            </a:r>
          </a:p>
        </p:txBody>
      </p:sp>
      <p:sp>
        <p:nvSpPr>
          <p:cNvPr id="130" name="Marker 2"/>
          <p:cNvSpPr/>
          <p:nvPr/>
        </p:nvSpPr>
        <p:spPr>
          <a:xfrm>
            <a:off x="3860800" y="3238500"/>
            <a:ext cx="254000" cy="254000"/>
          </a:xfrm>
          <a:prstGeom prst="ellipse">
            <a:avLst/>
          </a:prstGeom>
          <a:solidFill>
            <a:srgbClr val="9BBB59"/>
          </a:solidFill>
          <a:ln>
            <a:noFill/>
          </a:ln>
        </p:spPr>
        <p:txBody>
          <a:bodyPr/>
          <a:lstStyle/>
          <a:p>
            <a:endParaRPr lang="en-US" sz="2800" dirty="0"/>
          </a:p>
        </p:txBody>
      </p:sp>
      <p:sp>
        <p:nvSpPr>
          <p:cNvPr id="131" name="Stem 2"/>
          <p:cNvSpPr/>
          <p:nvPr/>
        </p:nvSpPr>
        <p:spPr>
          <a:xfrm>
            <a:off x="3987800" y="2882900"/>
            <a:ext cx="0" cy="355600"/>
          </a:xfrm>
          <a:prstGeom prst="line">
            <a:avLst/>
          </a:prstGeom>
          <a:ln w="12700">
            <a:solidFill>
              <a:srgbClr val="9BBB59"/>
            </a:solidFill>
          </a:ln>
        </p:spPr>
        <p:txBody>
          <a:bodyPr/>
          <a:lstStyle/>
          <a:p>
            <a:endParaRPr lang="en-US" sz="2800" dirty="0"/>
          </a:p>
        </p:txBody>
      </p:sp>
      <p:sp>
        <p:nvSpPr>
          <p:cNvPr id="132" name="Date 2"/>
          <p:cNvSpPr txBox="1"/>
          <p:nvPr/>
        </p:nvSpPr>
        <p:spPr>
          <a:xfrm>
            <a:off x="3416300" y="2590800"/>
            <a:ext cx="1143000" cy="279400"/>
          </a:xfrm>
          <a:prstGeom prst="rect">
            <a:avLst/>
          </a:prstGeom>
          <a:noFill/>
        </p:spPr>
        <p:txBody>
          <a:bodyPr wrap="square" lIns="0" tIns="0" rIns="0" bIns="0" anchor="b"/>
          <a:lstStyle/>
          <a:p>
            <a:pPr algn="ctr">
              <a:buNone/>
            </a:pPr>
            <a:r>
              <a:rPr lang="en-US" sz="1200" b="1" dirty="0">
                <a:solidFill>
                  <a:srgbClr val="9BBB59"/>
                </a:solidFill>
              </a:rPr>
              <a:t>Jul 2023</a:t>
            </a:r>
          </a:p>
        </p:txBody>
      </p:sp>
      <p:sp>
        <p:nvSpPr>
          <p:cNvPr id="133" name="Desc 2"/>
          <p:cNvSpPr txBox="1"/>
          <p:nvPr/>
        </p:nvSpPr>
        <p:spPr>
          <a:xfrm>
            <a:off x="3429000" y="1765300"/>
            <a:ext cx="1117600" cy="825500"/>
          </a:xfrm>
          <a:prstGeom prst="rect">
            <a:avLst/>
          </a:prstGeom>
          <a:noFill/>
        </p:spPr>
        <p:txBody>
          <a:bodyPr wrap="square" lIns="0" tIns="0" rIns="0" bIns="0" anchor="b"/>
          <a:lstStyle/>
          <a:p>
            <a:pPr algn="ctr">
              <a:buNone/>
            </a:pPr>
            <a:r>
              <a:rPr lang="en-US" sz="1100" dirty="0">
                <a:solidFill>
                  <a:srgbClr val="333333"/>
                </a:solidFill>
              </a:rPr>
              <a:t>13 Task Force members appointed</a:t>
            </a:r>
          </a:p>
        </p:txBody>
      </p:sp>
      <p:sp>
        <p:nvSpPr>
          <p:cNvPr id="140" name="Marker 3"/>
          <p:cNvSpPr/>
          <p:nvPr/>
        </p:nvSpPr>
        <p:spPr>
          <a:xfrm>
            <a:off x="4978400" y="3238500"/>
            <a:ext cx="254000" cy="254000"/>
          </a:xfrm>
          <a:prstGeom prst="ellipse">
            <a:avLst/>
          </a:prstGeom>
          <a:solidFill>
            <a:srgbClr val="9BBB59"/>
          </a:solidFill>
          <a:ln>
            <a:noFill/>
          </a:ln>
        </p:spPr>
        <p:txBody>
          <a:bodyPr/>
          <a:lstStyle/>
          <a:p>
            <a:endParaRPr lang="en-US" sz="2800" dirty="0"/>
          </a:p>
        </p:txBody>
      </p:sp>
      <p:sp>
        <p:nvSpPr>
          <p:cNvPr id="141" name="Stem 3"/>
          <p:cNvSpPr/>
          <p:nvPr/>
        </p:nvSpPr>
        <p:spPr>
          <a:xfrm>
            <a:off x="5105400" y="3492500"/>
            <a:ext cx="0" cy="355600"/>
          </a:xfrm>
          <a:prstGeom prst="line">
            <a:avLst/>
          </a:prstGeom>
          <a:ln w="12700">
            <a:solidFill>
              <a:srgbClr val="9BBB59"/>
            </a:solidFill>
          </a:ln>
        </p:spPr>
        <p:txBody>
          <a:bodyPr/>
          <a:lstStyle/>
          <a:p>
            <a:endParaRPr lang="en-US" sz="2800" dirty="0"/>
          </a:p>
        </p:txBody>
      </p:sp>
      <p:sp>
        <p:nvSpPr>
          <p:cNvPr id="142" name="Date 3"/>
          <p:cNvSpPr txBox="1"/>
          <p:nvPr/>
        </p:nvSpPr>
        <p:spPr>
          <a:xfrm>
            <a:off x="4513580" y="3860800"/>
            <a:ext cx="1216660" cy="253997"/>
          </a:xfrm>
          <a:prstGeom prst="rect">
            <a:avLst/>
          </a:prstGeom>
          <a:noFill/>
        </p:spPr>
        <p:txBody>
          <a:bodyPr wrap="square" lIns="0" tIns="0" rIns="0" bIns="0" anchor="t"/>
          <a:lstStyle/>
          <a:p>
            <a:pPr algn="ctr">
              <a:buNone/>
            </a:pPr>
            <a:r>
              <a:rPr lang="en-US" sz="1200" b="1" dirty="0">
                <a:solidFill>
                  <a:srgbClr val="9BBB59"/>
                </a:solidFill>
              </a:rPr>
              <a:t>Sep 2023-Jan 2024</a:t>
            </a:r>
          </a:p>
        </p:txBody>
      </p:sp>
      <p:sp>
        <p:nvSpPr>
          <p:cNvPr id="143" name="Desc 3"/>
          <p:cNvSpPr txBox="1"/>
          <p:nvPr/>
        </p:nvSpPr>
        <p:spPr>
          <a:xfrm>
            <a:off x="4546600" y="4152900"/>
            <a:ext cx="1117600" cy="825500"/>
          </a:xfrm>
          <a:prstGeom prst="rect">
            <a:avLst/>
          </a:prstGeom>
          <a:noFill/>
        </p:spPr>
        <p:txBody>
          <a:bodyPr wrap="square" lIns="0" tIns="0" rIns="0" bIns="0" anchor="t"/>
          <a:lstStyle/>
          <a:p>
            <a:pPr algn="ctr">
              <a:buNone/>
            </a:pPr>
            <a:r>
              <a:rPr lang="en-US" sz="1100" dirty="0">
                <a:solidFill>
                  <a:srgbClr val="333333"/>
                </a:solidFill>
              </a:rPr>
              <a:t>Task Force holds series of public meetings</a:t>
            </a:r>
          </a:p>
        </p:txBody>
      </p:sp>
      <p:sp>
        <p:nvSpPr>
          <p:cNvPr id="150" name="Marker 4"/>
          <p:cNvSpPr/>
          <p:nvPr/>
        </p:nvSpPr>
        <p:spPr>
          <a:xfrm>
            <a:off x="6096000" y="3238500"/>
            <a:ext cx="254000" cy="254000"/>
          </a:xfrm>
          <a:prstGeom prst="ellipse">
            <a:avLst/>
          </a:prstGeom>
          <a:solidFill>
            <a:srgbClr val="E36C0A"/>
          </a:solidFill>
          <a:ln>
            <a:noFill/>
          </a:ln>
        </p:spPr>
        <p:txBody>
          <a:bodyPr/>
          <a:lstStyle/>
          <a:p>
            <a:endParaRPr lang="en-US" sz="2800" dirty="0"/>
          </a:p>
        </p:txBody>
      </p:sp>
      <p:sp>
        <p:nvSpPr>
          <p:cNvPr id="151" name="Stem 4"/>
          <p:cNvSpPr/>
          <p:nvPr/>
        </p:nvSpPr>
        <p:spPr>
          <a:xfrm>
            <a:off x="6223000" y="2882900"/>
            <a:ext cx="0" cy="355600"/>
          </a:xfrm>
          <a:prstGeom prst="line">
            <a:avLst/>
          </a:prstGeom>
          <a:ln w="12700">
            <a:solidFill>
              <a:srgbClr val="E36C0A"/>
            </a:solidFill>
          </a:ln>
        </p:spPr>
        <p:txBody>
          <a:bodyPr/>
          <a:lstStyle/>
          <a:p>
            <a:endParaRPr lang="en-US" sz="2800" dirty="0"/>
          </a:p>
        </p:txBody>
      </p:sp>
      <p:sp>
        <p:nvSpPr>
          <p:cNvPr id="152" name="Date 4"/>
          <p:cNvSpPr txBox="1"/>
          <p:nvPr/>
        </p:nvSpPr>
        <p:spPr>
          <a:xfrm>
            <a:off x="5651500" y="2590800"/>
            <a:ext cx="1143000" cy="279400"/>
          </a:xfrm>
          <a:prstGeom prst="rect">
            <a:avLst/>
          </a:prstGeom>
          <a:noFill/>
        </p:spPr>
        <p:txBody>
          <a:bodyPr wrap="square" lIns="0" tIns="0" rIns="0" bIns="0" anchor="b"/>
          <a:lstStyle/>
          <a:p>
            <a:pPr algn="ctr">
              <a:buNone/>
            </a:pPr>
            <a:r>
              <a:rPr lang="en-US" sz="1200" b="1" dirty="0">
                <a:solidFill>
                  <a:srgbClr val="E36C0A"/>
                </a:solidFill>
              </a:rPr>
              <a:t>Feb 2024</a:t>
            </a:r>
          </a:p>
        </p:txBody>
      </p:sp>
      <p:sp>
        <p:nvSpPr>
          <p:cNvPr id="153" name="Desc 4"/>
          <p:cNvSpPr txBox="1"/>
          <p:nvPr/>
        </p:nvSpPr>
        <p:spPr>
          <a:xfrm>
            <a:off x="5664200" y="1765300"/>
            <a:ext cx="1117600" cy="825500"/>
          </a:xfrm>
          <a:prstGeom prst="rect">
            <a:avLst/>
          </a:prstGeom>
          <a:noFill/>
        </p:spPr>
        <p:txBody>
          <a:bodyPr wrap="square" lIns="0" tIns="0" rIns="0" bIns="0" anchor="b"/>
          <a:lstStyle/>
          <a:p>
            <a:pPr algn="ctr">
              <a:buNone/>
            </a:pPr>
            <a:r>
              <a:rPr lang="en-US" sz="1100" dirty="0">
                <a:solidFill>
                  <a:srgbClr val="333333"/>
                </a:solidFill>
              </a:rPr>
              <a:t>Task Force issues final report and recommendations</a:t>
            </a:r>
          </a:p>
        </p:txBody>
      </p:sp>
      <p:sp>
        <p:nvSpPr>
          <p:cNvPr id="160" name="Marker 5"/>
          <p:cNvSpPr/>
          <p:nvPr/>
        </p:nvSpPr>
        <p:spPr>
          <a:xfrm>
            <a:off x="7213600" y="3238500"/>
            <a:ext cx="254000" cy="254000"/>
          </a:xfrm>
          <a:prstGeom prst="ellipse">
            <a:avLst/>
          </a:prstGeom>
          <a:solidFill>
            <a:srgbClr val="4F81BD"/>
          </a:solidFill>
          <a:ln>
            <a:noFill/>
          </a:ln>
        </p:spPr>
        <p:txBody>
          <a:bodyPr/>
          <a:lstStyle/>
          <a:p>
            <a:endParaRPr lang="en-US" sz="2800" dirty="0"/>
          </a:p>
        </p:txBody>
      </p:sp>
      <p:sp>
        <p:nvSpPr>
          <p:cNvPr id="161" name="Stem 5"/>
          <p:cNvSpPr/>
          <p:nvPr/>
        </p:nvSpPr>
        <p:spPr>
          <a:xfrm>
            <a:off x="7340600" y="3492500"/>
            <a:ext cx="0" cy="355600"/>
          </a:xfrm>
          <a:prstGeom prst="line">
            <a:avLst/>
          </a:prstGeom>
          <a:ln w="12700">
            <a:solidFill>
              <a:srgbClr val="4F81BD"/>
            </a:solidFill>
          </a:ln>
        </p:spPr>
        <p:txBody>
          <a:bodyPr/>
          <a:lstStyle/>
          <a:p>
            <a:endParaRPr lang="en-US" sz="2800" dirty="0"/>
          </a:p>
        </p:txBody>
      </p:sp>
      <p:sp>
        <p:nvSpPr>
          <p:cNvPr id="162" name="Date 5"/>
          <p:cNvSpPr txBox="1"/>
          <p:nvPr/>
        </p:nvSpPr>
        <p:spPr>
          <a:xfrm>
            <a:off x="6769100" y="3860800"/>
            <a:ext cx="1143000" cy="279400"/>
          </a:xfrm>
          <a:prstGeom prst="rect">
            <a:avLst/>
          </a:prstGeom>
          <a:noFill/>
        </p:spPr>
        <p:txBody>
          <a:bodyPr wrap="square" lIns="0" tIns="0" rIns="0" bIns="0" anchor="t"/>
          <a:lstStyle/>
          <a:p>
            <a:pPr algn="ctr">
              <a:buNone/>
            </a:pPr>
            <a:r>
              <a:rPr lang="en-US" sz="1200" b="1" dirty="0">
                <a:solidFill>
                  <a:srgbClr val="4F81BD"/>
                </a:solidFill>
              </a:rPr>
              <a:t>Apr-May 2024</a:t>
            </a:r>
          </a:p>
        </p:txBody>
      </p:sp>
      <p:sp>
        <p:nvSpPr>
          <p:cNvPr id="163" name="Desc 5"/>
          <p:cNvSpPr txBox="1"/>
          <p:nvPr/>
        </p:nvSpPr>
        <p:spPr>
          <a:xfrm>
            <a:off x="6781800" y="4152900"/>
            <a:ext cx="1117600" cy="825500"/>
          </a:xfrm>
          <a:prstGeom prst="rect">
            <a:avLst/>
          </a:prstGeom>
          <a:noFill/>
        </p:spPr>
        <p:txBody>
          <a:bodyPr wrap="square" lIns="0" tIns="0" rIns="0" bIns="0" anchor="t"/>
          <a:lstStyle/>
          <a:p>
            <a:pPr algn="ctr">
              <a:buNone/>
            </a:pPr>
            <a:r>
              <a:rPr lang="en-US" sz="1100" dirty="0">
                <a:solidFill>
                  <a:srgbClr val="333333"/>
                </a:solidFill>
              </a:rPr>
              <a:t>HB 1509 passed and signed; Work Group established</a:t>
            </a:r>
          </a:p>
        </p:txBody>
      </p:sp>
      <p:sp>
        <p:nvSpPr>
          <p:cNvPr id="170" name="Marker 6"/>
          <p:cNvSpPr/>
          <p:nvPr/>
        </p:nvSpPr>
        <p:spPr>
          <a:xfrm>
            <a:off x="8331200" y="3238500"/>
            <a:ext cx="254000" cy="254000"/>
          </a:xfrm>
          <a:prstGeom prst="ellipse">
            <a:avLst/>
          </a:prstGeom>
          <a:solidFill>
            <a:srgbClr val="C0504D"/>
          </a:solidFill>
          <a:ln>
            <a:noFill/>
          </a:ln>
        </p:spPr>
        <p:txBody>
          <a:bodyPr/>
          <a:lstStyle/>
          <a:p>
            <a:endParaRPr lang="en-US" sz="2800" dirty="0"/>
          </a:p>
        </p:txBody>
      </p:sp>
      <p:sp>
        <p:nvSpPr>
          <p:cNvPr id="171" name="Stem 6"/>
          <p:cNvSpPr/>
          <p:nvPr/>
        </p:nvSpPr>
        <p:spPr>
          <a:xfrm>
            <a:off x="8458200" y="2882900"/>
            <a:ext cx="0" cy="355600"/>
          </a:xfrm>
          <a:prstGeom prst="line">
            <a:avLst/>
          </a:prstGeom>
          <a:ln w="12700">
            <a:solidFill>
              <a:srgbClr val="C0504D"/>
            </a:solidFill>
          </a:ln>
        </p:spPr>
        <p:txBody>
          <a:bodyPr/>
          <a:lstStyle/>
          <a:p>
            <a:endParaRPr lang="en-US" sz="2800" dirty="0"/>
          </a:p>
        </p:txBody>
      </p:sp>
      <p:sp>
        <p:nvSpPr>
          <p:cNvPr id="172" name="Date 6"/>
          <p:cNvSpPr txBox="1"/>
          <p:nvPr/>
        </p:nvSpPr>
        <p:spPr>
          <a:xfrm>
            <a:off x="7886700" y="2590800"/>
            <a:ext cx="1143000" cy="279400"/>
          </a:xfrm>
          <a:prstGeom prst="rect">
            <a:avLst/>
          </a:prstGeom>
          <a:noFill/>
        </p:spPr>
        <p:txBody>
          <a:bodyPr wrap="square" lIns="0" tIns="0" rIns="0" bIns="0" anchor="b"/>
          <a:lstStyle/>
          <a:p>
            <a:pPr algn="ctr">
              <a:buNone/>
            </a:pPr>
            <a:r>
              <a:rPr lang="en-US" sz="1200" b="1" dirty="0">
                <a:solidFill>
                  <a:srgbClr val="C0504D"/>
                </a:solidFill>
              </a:rPr>
              <a:t>Dec 2025</a:t>
            </a:r>
          </a:p>
        </p:txBody>
      </p:sp>
      <p:sp>
        <p:nvSpPr>
          <p:cNvPr id="173" name="Desc 6"/>
          <p:cNvSpPr txBox="1"/>
          <p:nvPr/>
        </p:nvSpPr>
        <p:spPr>
          <a:xfrm>
            <a:off x="7899400" y="1765300"/>
            <a:ext cx="1117600" cy="825500"/>
          </a:xfrm>
          <a:prstGeom prst="rect">
            <a:avLst/>
          </a:prstGeom>
          <a:noFill/>
        </p:spPr>
        <p:txBody>
          <a:bodyPr wrap="square" lIns="0" tIns="0" rIns="0" bIns="0" anchor="b"/>
          <a:lstStyle/>
          <a:p>
            <a:pPr algn="ctr">
              <a:buNone/>
            </a:pPr>
            <a:r>
              <a:rPr lang="en-US" sz="1100" dirty="0">
                <a:solidFill>
                  <a:srgbClr val="333333"/>
                </a:solidFill>
              </a:rPr>
              <a:t>13 Work Group members announced</a:t>
            </a:r>
          </a:p>
        </p:txBody>
      </p:sp>
      <p:sp>
        <p:nvSpPr>
          <p:cNvPr id="180" name="Marker 7"/>
          <p:cNvSpPr/>
          <p:nvPr/>
        </p:nvSpPr>
        <p:spPr>
          <a:xfrm>
            <a:off x="9448800" y="3238500"/>
            <a:ext cx="254000" cy="254000"/>
          </a:xfrm>
          <a:prstGeom prst="ellipse">
            <a:avLst/>
          </a:prstGeom>
          <a:solidFill>
            <a:srgbClr val="C0504D"/>
          </a:solidFill>
          <a:ln>
            <a:noFill/>
          </a:ln>
        </p:spPr>
        <p:txBody>
          <a:bodyPr/>
          <a:lstStyle/>
          <a:p>
            <a:endParaRPr lang="en-US" sz="2800" dirty="0"/>
          </a:p>
        </p:txBody>
      </p:sp>
      <p:sp>
        <p:nvSpPr>
          <p:cNvPr id="181" name="Stem 7"/>
          <p:cNvSpPr/>
          <p:nvPr/>
        </p:nvSpPr>
        <p:spPr>
          <a:xfrm>
            <a:off x="9575800" y="3492500"/>
            <a:ext cx="0" cy="355600"/>
          </a:xfrm>
          <a:prstGeom prst="line">
            <a:avLst/>
          </a:prstGeom>
          <a:ln w="12700">
            <a:solidFill>
              <a:srgbClr val="C0504D"/>
            </a:solidFill>
          </a:ln>
        </p:spPr>
        <p:txBody>
          <a:bodyPr/>
          <a:lstStyle/>
          <a:p>
            <a:endParaRPr lang="en-US" sz="2800" dirty="0"/>
          </a:p>
        </p:txBody>
      </p:sp>
      <p:sp>
        <p:nvSpPr>
          <p:cNvPr id="182" name="Date 7"/>
          <p:cNvSpPr txBox="1"/>
          <p:nvPr/>
        </p:nvSpPr>
        <p:spPr>
          <a:xfrm>
            <a:off x="9004300" y="3860800"/>
            <a:ext cx="1143000" cy="279400"/>
          </a:xfrm>
          <a:prstGeom prst="rect">
            <a:avLst/>
          </a:prstGeom>
          <a:noFill/>
        </p:spPr>
        <p:txBody>
          <a:bodyPr wrap="square" lIns="0" tIns="0" rIns="0" bIns="0" anchor="t"/>
          <a:lstStyle/>
          <a:p>
            <a:pPr algn="ctr">
              <a:buNone/>
            </a:pPr>
            <a:r>
              <a:rPr lang="en-US" sz="1200" b="1" dirty="0">
                <a:solidFill>
                  <a:srgbClr val="C0504D"/>
                </a:solidFill>
              </a:rPr>
              <a:t>Jan-Oct 2026</a:t>
            </a:r>
          </a:p>
        </p:txBody>
      </p:sp>
      <p:sp>
        <p:nvSpPr>
          <p:cNvPr id="183" name="Desc 7"/>
          <p:cNvSpPr txBox="1"/>
          <p:nvPr/>
        </p:nvSpPr>
        <p:spPr>
          <a:xfrm>
            <a:off x="9017000" y="4152900"/>
            <a:ext cx="1117600" cy="825500"/>
          </a:xfrm>
          <a:prstGeom prst="rect">
            <a:avLst/>
          </a:prstGeom>
          <a:noFill/>
        </p:spPr>
        <p:txBody>
          <a:bodyPr wrap="square" lIns="0" tIns="0" rIns="0" bIns="0" anchor="t"/>
          <a:lstStyle/>
          <a:p>
            <a:pPr algn="ctr">
              <a:buNone/>
            </a:pPr>
            <a:r>
              <a:rPr lang="en-US" sz="1100" dirty="0">
                <a:solidFill>
                  <a:srgbClr val="333333"/>
                </a:solidFill>
              </a:rPr>
              <a:t>Work Group holds series of public meetings</a:t>
            </a:r>
          </a:p>
        </p:txBody>
      </p:sp>
      <p:sp>
        <p:nvSpPr>
          <p:cNvPr id="190" name="Marker 8"/>
          <p:cNvSpPr/>
          <p:nvPr/>
        </p:nvSpPr>
        <p:spPr>
          <a:xfrm>
            <a:off x="10566400" y="3238500"/>
            <a:ext cx="254000" cy="254000"/>
          </a:xfrm>
          <a:prstGeom prst="ellipse">
            <a:avLst/>
          </a:prstGeom>
          <a:solidFill>
            <a:srgbClr val="E36C0A"/>
          </a:solidFill>
          <a:ln>
            <a:noFill/>
          </a:ln>
        </p:spPr>
        <p:txBody>
          <a:bodyPr/>
          <a:lstStyle/>
          <a:p>
            <a:endParaRPr lang="en-US" sz="2800" dirty="0"/>
          </a:p>
        </p:txBody>
      </p:sp>
      <p:sp>
        <p:nvSpPr>
          <p:cNvPr id="191" name="Stem 8"/>
          <p:cNvSpPr/>
          <p:nvPr/>
        </p:nvSpPr>
        <p:spPr>
          <a:xfrm>
            <a:off x="10693400" y="2882900"/>
            <a:ext cx="0" cy="355600"/>
          </a:xfrm>
          <a:prstGeom prst="line">
            <a:avLst/>
          </a:prstGeom>
          <a:ln w="12700">
            <a:solidFill>
              <a:srgbClr val="E36C0A"/>
            </a:solidFill>
          </a:ln>
        </p:spPr>
        <p:txBody>
          <a:bodyPr/>
          <a:lstStyle/>
          <a:p>
            <a:endParaRPr lang="en-US" sz="2800" dirty="0"/>
          </a:p>
        </p:txBody>
      </p:sp>
      <p:sp>
        <p:nvSpPr>
          <p:cNvPr id="192" name="Date 8"/>
          <p:cNvSpPr txBox="1"/>
          <p:nvPr/>
        </p:nvSpPr>
        <p:spPr>
          <a:xfrm>
            <a:off x="10121900" y="2590800"/>
            <a:ext cx="1143000" cy="279400"/>
          </a:xfrm>
          <a:prstGeom prst="rect">
            <a:avLst/>
          </a:prstGeom>
          <a:noFill/>
        </p:spPr>
        <p:txBody>
          <a:bodyPr wrap="square" lIns="0" tIns="0" rIns="0" bIns="0" anchor="b"/>
          <a:lstStyle/>
          <a:p>
            <a:pPr algn="ctr">
              <a:buNone/>
            </a:pPr>
            <a:r>
              <a:rPr lang="en-US" sz="1200" b="1" dirty="0">
                <a:solidFill>
                  <a:srgbClr val="E36C0A"/>
                </a:solidFill>
              </a:rPr>
              <a:t>Dec 2026</a:t>
            </a:r>
          </a:p>
        </p:txBody>
      </p:sp>
      <p:sp>
        <p:nvSpPr>
          <p:cNvPr id="193" name="Desc 8"/>
          <p:cNvSpPr txBox="1"/>
          <p:nvPr/>
        </p:nvSpPr>
        <p:spPr>
          <a:xfrm>
            <a:off x="10134600" y="1765300"/>
            <a:ext cx="1117600" cy="825500"/>
          </a:xfrm>
          <a:prstGeom prst="rect">
            <a:avLst/>
          </a:prstGeom>
          <a:noFill/>
        </p:spPr>
        <p:txBody>
          <a:bodyPr wrap="square" lIns="0" tIns="0" rIns="0" bIns="0" anchor="b"/>
          <a:lstStyle/>
          <a:p>
            <a:pPr algn="ctr">
              <a:buNone/>
            </a:pPr>
            <a:r>
              <a:rPr lang="en-US" sz="1100" dirty="0">
                <a:solidFill>
                  <a:srgbClr val="333333"/>
                </a:solidFill>
              </a:rPr>
              <a:t>Work Group final report</a:t>
            </a:r>
          </a:p>
        </p:txBody>
      </p:sp>
      <p:sp>
        <p:nvSpPr>
          <p:cNvPr id="200" name="Legend Dot 0"/>
          <p:cNvSpPr/>
          <p:nvPr/>
        </p:nvSpPr>
        <p:spPr>
          <a:xfrm>
            <a:off x="3302000" y="5969000"/>
            <a:ext cx="152400" cy="152400"/>
          </a:xfrm>
          <a:prstGeom prst="ellipse">
            <a:avLst/>
          </a:prstGeom>
          <a:solidFill>
            <a:srgbClr val="E36C0A"/>
          </a:solidFill>
          <a:ln>
            <a:noFill/>
          </a:ln>
        </p:spPr>
        <p:txBody>
          <a:bodyPr/>
          <a:lstStyle/>
          <a:p>
            <a:endParaRPr lang="en-US" sz="2800" dirty="0"/>
          </a:p>
        </p:txBody>
      </p:sp>
      <p:sp>
        <p:nvSpPr>
          <p:cNvPr id="201" name="Legend Label 0"/>
          <p:cNvSpPr txBox="1"/>
          <p:nvPr/>
        </p:nvSpPr>
        <p:spPr>
          <a:xfrm>
            <a:off x="3505200" y="5943600"/>
            <a:ext cx="1079500" cy="2032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algn="l">
              <a:buNone/>
            </a:pPr>
            <a:r>
              <a:rPr lang="en-US" sz="1200" dirty="0">
                <a:solidFill>
                  <a:srgbClr val="666666"/>
                </a:solidFill>
              </a:rPr>
              <a:t>Report</a:t>
            </a:r>
          </a:p>
        </p:txBody>
      </p:sp>
      <p:sp>
        <p:nvSpPr>
          <p:cNvPr id="202" name="Legend Dot 1"/>
          <p:cNvSpPr/>
          <p:nvPr/>
        </p:nvSpPr>
        <p:spPr>
          <a:xfrm>
            <a:off x="4699000" y="5969000"/>
            <a:ext cx="152400" cy="152400"/>
          </a:xfrm>
          <a:prstGeom prst="ellipse">
            <a:avLst/>
          </a:prstGeom>
          <a:solidFill>
            <a:srgbClr val="4F81BD"/>
          </a:solidFill>
          <a:ln>
            <a:noFill/>
          </a:ln>
        </p:spPr>
        <p:txBody>
          <a:bodyPr/>
          <a:lstStyle/>
          <a:p>
            <a:endParaRPr lang="en-US" sz="2800" dirty="0"/>
          </a:p>
        </p:txBody>
      </p:sp>
      <p:sp>
        <p:nvSpPr>
          <p:cNvPr id="203" name="Legend Label 1"/>
          <p:cNvSpPr txBox="1"/>
          <p:nvPr/>
        </p:nvSpPr>
        <p:spPr>
          <a:xfrm>
            <a:off x="4902200" y="5943600"/>
            <a:ext cx="1079500" cy="2032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algn="l">
              <a:buNone/>
            </a:pPr>
            <a:r>
              <a:rPr lang="en-US" sz="1200" dirty="0">
                <a:solidFill>
                  <a:srgbClr val="666666"/>
                </a:solidFill>
              </a:rPr>
              <a:t>Legislation</a:t>
            </a:r>
          </a:p>
        </p:txBody>
      </p:sp>
      <p:sp>
        <p:nvSpPr>
          <p:cNvPr id="204" name="Legend Dot 2"/>
          <p:cNvSpPr/>
          <p:nvPr/>
        </p:nvSpPr>
        <p:spPr>
          <a:xfrm>
            <a:off x="6096000" y="5969000"/>
            <a:ext cx="152400" cy="152400"/>
          </a:xfrm>
          <a:prstGeom prst="ellipse">
            <a:avLst/>
          </a:prstGeom>
          <a:solidFill>
            <a:srgbClr val="9BBB59"/>
          </a:solidFill>
          <a:ln>
            <a:noFill/>
          </a:ln>
        </p:spPr>
        <p:txBody>
          <a:bodyPr/>
          <a:lstStyle/>
          <a:p>
            <a:endParaRPr lang="en-US" sz="2800" dirty="0"/>
          </a:p>
        </p:txBody>
      </p:sp>
      <p:sp>
        <p:nvSpPr>
          <p:cNvPr id="205" name="Legend Label 2"/>
          <p:cNvSpPr txBox="1"/>
          <p:nvPr/>
        </p:nvSpPr>
        <p:spPr>
          <a:xfrm>
            <a:off x="6299200" y="5943600"/>
            <a:ext cx="1079500" cy="2032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algn="l">
              <a:buNone/>
            </a:pPr>
            <a:r>
              <a:rPr lang="en-US" sz="1200" dirty="0">
                <a:solidFill>
                  <a:srgbClr val="666666"/>
                </a:solidFill>
              </a:rPr>
              <a:t>Task Force</a:t>
            </a:r>
          </a:p>
        </p:txBody>
      </p:sp>
      <p:sp>
        <p:nvSpPr>
          <p:cNvPr id="206" name="Legend Dot 3"/>
          <p:cNvSpPr/>
          <p:nvPr/>
        </p:nvSpPr>
        <p:spPr>
          <a:xfrm>
            <a:off x="7493000" y="5969000"/>
            <a:ext cx="152400" cy="152400"/>
          </a:xfrm>
          <a:prstGeom prst="ellipse">
            <a:avLst/>
          </a:prstGeom>
          <a:solidFill>
            <a:srgbClr val="C0504D"/>
          </a:solidFill>
          <a:ln>
            <a:noFill/>
          </a:ln>
        </p:spPr>
        <p:txBody>
          <a:bodyPr/>
          <a:lstStyle/>
          <a:p>
            <a:endParaRPr lang="en-US" sz="2800" dirty="0"/>
          </a:p>
        </p:txBody>
      </p:sp>
      <p:sp>
        <p:nvSpPr>
          <p:cNvPr id="207" name="Legend Label 3"/>
          <p:cNvSpPr txBox="1"/>
          <p:nvPr/>
        </p:nvSpPr>
        <p:spPr>
          <a:xfrm>
            <a:off x="7696200" y="5943600"/>
            <a:ext cx="1079500" cy="2032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algn="l">
              <a:buNone/>
            </a:pPr>
            <a:r>
              <a:rPr lang="en-US" sz="1200" dirty="0">
                <a:solidFill>
                  <a:srgbClr val="666666"/>
                </a:solidFill>
              </a:rPr>
              <a:t>Work Group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D16936-776A-6D5B-6F1E-20E6D8C0F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/>
              <a:t>Background and Timeline</a:t>
            </a:r>
          </a:p>
        </p:txBody>
      </p:sp>
    </p:spTree>
    <p:extLst>
      <p:ext uri="{BB962C8B-B14F-4D97-AF65-F5344CB8AC3E}">
        <p14:creationId xmlns:p14="http://schemas.microsoft.com/office/powerpoint/2010/main" val="41131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E7577-F5BC-5AC3-264C-C1E19971F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/>
              <a:t>2021 Business Process Review – Task Areas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D372FA-5C64-A678-A564-8324E6A548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29" name="Group 28" descr="Task 1 - Evaluate Existing Service Agreements">
            <a:extLst>
              <a:ext uri="{FF2B5EF4-FFF2-40B4-BE49-F238E27FC236}">
                <a16:creationId xmlns:a16="http://schemas.microsoft.com/office/drawing/2014/main" id="{FA7B44B8-1E14-626E-1089-00294E978DAE}"/>
              </a:ext>
            </a:extLst>
          </p:cNvPr>
          <p:cNvGrpSpPr/>
          <p:nvPr/>
        </p:nvGrpSpPr>
        <p:grpSpPr>
          <a:xfrm>
            <a:off x="93689" y="1189651"/>
            <a:ext cx="1958693" cy="914400"/>
            <a:chOff x="93689" y="1003377"/>
            <a:chExt cx="1958693" cy="9144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DE31544-A038-7891-09B7-D4ECBAA6A01E}"/>
                </a:ext>
              </a:extLst>
            </p:cNvPr>
            <p:cNvSpPr/>
            <p:nvPr/>
          </p:nvSpPr>
          <p:spPr>
            <a:xfrm>
              <a:off x="93689" y="1003377"/>
              <a:ext cx="1958693" cy="914400"/>
            </a:xfrm>
            <a:prstGeom prst="rect">
              <a:avLst/>
            </a:prstGeom>
            <a:gradFill rotWithShape="1">
              <a:gsLst>
                <a:gs pos="0">
                  <a:srgbClr val="4F81BD">
                    <a:satMod val="103000"/>
                    <a:lumMod val="102000"/>
                    <a:tint val="94000"/>
                  </a:srgbClr>
                </a:gs>
                <a:gs pos="50000">
                  <a:srgbClr val="4F81BD">
                    <a:satMod val="110000"/>
                    <a:lumMod val="100000"/>
                    <a:shade val="100000"/>
                  </a:srgbClr>
                </a:gs>
                <a:gs pos="100000">
                  <a:srgbClr val="4F81BD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Task 1 - Evaluate Existing Service Agreements </a:t>
              </a:r>
            </a:p>
          </p:txBody>
        </p:sp>
        <p:pic>
          <p:nvPicPr>
            <p:cNvPr id="31" name="Graphic 30" descr="Handshake">
              <a:extLst>
                <a:ext uri="{FF2B5EF4-FFF2-40B4-BE49-F238E27FC236}">
                  <a16:creationId xmlns:a16="http://schemas.microsoft.com/office/drawing/2014/main" id="{18765F97-03D7-8E44-5270-861B33432FA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373044" y="1171790"/>
              <a:ext cx="608155" cy="608155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E319BC73-BD17-06F9-4A62-C2016A136933}"/>
              </a:ext>
            </a:extLst>
          </p:cNvPr>
          <p:cNvSpPr txBox="1"/>
          <p:nvPr/>
        </p:nvSpPr>
        <p:spPr>
          <a:xfrm>
            <a:off x="93689" y="2162174"/>
            <a:ext cx="1958693" cy="2277547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174625" marR="0" lvl="0" indent="-1746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Review service agreements (1972 Water and 1974 Sewer intergovernmental agreements, others)</a:t>
            </a:r>
          </a:p>
          <a:p>
            <a:pPr marL="174625" marR="0" lvl="0" indent="-1746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Summarize structure, key terms, cost allocation methodology, key parameters, assumptions</a:t>
            </a:r>
          </a:p>
          <a:p>
            <a:pPr marL="174625" marR="0" lvl="0" indent="-1746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Strengths, constraints, risks and challenges</a:t>
            </a:r>
          </a:p>
        </p:txBody>
      </p:sp>
      <p:grpSp>
        <p:nvGrpSpPr>
          <p:cNvPr id="33" name="Group 32" descr="Task 2 - Review Organizational Structure and Governance">
            <a:extLst>
              <a:ext uri="{FF2B5EF4-FFF2-40B4-BE49-F238E27FC236}">
                <a16:creationId xmlns:a16="http://schemas.microsoft.com/office/drawing/2014/main" id="{BC3707DB-BFA5-8282-5142-1F5CB55681A1}"/>
              </a:ext>
            </a:extLst>
          </p:cNvPr>
          <p:cNvGrpSpPr/>
          <p:nvPr/>
        </p:nvGrpSpPr>
        <p:grpSpPr>
          <a:xfrm>
            <a:off x="2094045" y="1189651"/>
            <a:ext cx="1958693" cy="914400"/>
            <a:chOff x="2094045" y="1003377"/>
            <a:chExt cx="1958693" cy="91440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60B8000-A6F1-3DAD-C84F-9FCC2AD59710}"/>
                </a:ext>
              </a:extLst>
            </p:cNvPr>
            <p:cNvSpPr/>
            <p:nvPr/>
          </p:nvSpPr>
          <p:spPr>
            <a:xfrm>
              <a:off x="2094045" y="1003377"/>
              <a:ext cx="1958693" cy="914400"/>
            </a:xfrm>
            <a:prstGeom prst="rect">
              <a:avLst/>
            </a:prstGeom>
            <a:gradFill rotWithShape="1">
              <a:gsLst>
                <a:gs pos="0">
                  <a:srgbClr val="C0504D">
                    <a:satMod val="103000"/>
                    <a:lumMod val="102000"/>
                    <a:tint val="94000"/>
                  </a:srgbClr>
                </a:gs>
                <a:gs pos="50000">
                  <a:srgbClr val="C0504D">
                    <a:satMod val="110000"/>
                    <a:lumMod val="100000"/>
                    <a:shade val="100000"/>
                  </a:srgbClr>
                </a:gs>
                <a:gs pos="100000">
                  <a:srgbClr val="C0504D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C0504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Task 2 - Review Organizational Structure and Governance</a:t>
              </a:r>
            </a:p>
          </p:txBody>
        </p:sp>
        <p:pic>
          <p:nvPicPr>
            <p:cNvPr id="35" name="Graphic 34" descr="Hierarchy">
              <a:extLst>
                <a:ext uri="{FF2B5EF4-FFF2-40B4-BE49-F238E27FC236}">
                  <a16:creationId xmlns:a16="http://schemas.microsoft.com/office/drawing/2014/main" id="{82CA10D3-2DD8-B878-115F-B4D7143B99F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349546" y="1171790"/>
              <a:ext cx="608155" cy="608155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60153DF-6F5A-835E-D894-378E0994257C}"/>
              </a:ext>
            </a:extLst>
          </p:cNvPr>
          <p:cNvSpPr txBox="1"/>
          <p:nvPr/>
        </p:nvSpPr>
        <p:spPr>
          <a:xfrm>
            <a:off x="2094045" y="2162174"/>
            <a:ext cx="1958693" cy="2277547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174625" marR="0" lvl="0" indent="-1746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Review of the existing organizational structure within the City and County and the coordinated City-County governance models</a:t>
            </a:r>
          </a:p>
          <a:p>
            <a:pPr marL="174625" marR="0" lvl="0" indent="-1746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Governance processes and protocols (planning, decision-making, approvals, performance management, hiring)</a:t>
            </a:r>
          </a:p>
        </p:txBody>
      </p:sp>
      <p:grpSp>
        <p:nvGrpSpPr>
          <p:cNvPr id="37" name="Group 36" descr="Task 3 - Review Staffing">
            <a:extLst>
              <a:ext uri="{FF2B5EF4-FFF2-40B4-BE49-F238E27FC236}">
                <a16:creationId xmlns:a16="http://schemas.microsoft.com/office/drawing/2014/main" id="{E37AAC4D-CB1F-644A-2565-1268EE9E2ED5}"/>
              </a:ext>
            </a:extLst>
          </p:cNvPr>
          <p:cNvGrpSpPr/>
          <p:nvPr/>
        </p:nvGrpSpPr>
        <p:grpSpPr>
          <a:xfrm>
            <a:off x="4106827" y="1189651"/>
            <a:ext cx="1958693" cy="914400"/>
            <a:chOff x="4106827" y="1003377"/>
            <a:chExt cx="1958693" cy="91440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BB3E79B-133C-C8BD-22BE-EED3E1BA1618}"/>
                </a:ext>
              </a:extLst>
            </p:cNvPr>
            <p:cNvSpPr/>
            <p:nvPr/>
          </p:nvSpPr>
          <p:spPr>
            <a:xfrm>
              <a:off x="4106827" y="1003377"/>
              <a:ext cx="1958693" cy="914400"/>
            </a:xfrm>
            <a:prstGeom prst="rect">
              <a:avLst/>
            </a:prstGeom>
            <a:gradFill rotWithShape="1">
              <a:gsLst>
                <a:gs pos="0">
                  <a:srgbClr val="8064A2">
                    <a:satMod val="103000"/>
                    <a:lumMod val="102000"/>
                    <a:tint val="94000"/>
                  </a:srgbClr>
                </a:gs>
                <a:gs pos="50000">
                  <a:srgbClr val="8064A2">
                    <a:satMod val="110000"/>
                    <a:lumMod val="100000"/>
                    <a:shade val="100000"/>
                  </a:srgbClr>
                </a:gs>
                <a:gs pos="100000">
                  <a:srgbClr val="8064A2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8064A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Task 3 - Review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Staffing</a:t>
              </a:r>
            </a:p>
          </p:txBody>
        </p:sp>
        <p:pic>
          <p:nvPicPr>
            <p:cNvPr id="39" name="Graphic 38" descr="Group">
              <a:extLst>
                <a:ext uri="{FF2B5EF4-FFF2-40B4-BE49-F238E27FC236}">
                  <a16:creationId xmlns:a16="http://schemas.microsoft.com/office/drawing/2014/main" id="{6C8181BC-F955-0E07-D536-E383CD4784F5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69501" y="1171790"/>
              <a:ext cx="608155" cy="608155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AF47C6D8-325A-720E-36C3-A54967674049}"/>
              </a:ext>
            </a:extLst>
          </p:cNvPr>
          <p:cNvSpPr txBox="1"/>
          <p:nvPr/>
        </p:nvSpPr>
        <p:spPr>
          <a:xfrm>
            <a:off x="4106827" y="2162174"/>
            <a:ext cx="1958693" cy="2354491"/>
          </a:xfrm>
          <a:prstGeom prst="rect">
            <a:avLst/>
          </a:prstGeom>
          <a:solidFill>
            <a:srgbClr val="8064A2">
              <a:lumMod val="20000"/>
              <a:lumOff val="8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174625" marR="0" lvl="0" indent="-1746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Review of overall existing levels of staffing in the City and County involved in water and sewer service delivery</a:t>
            </a:r>
          </a:p>
          <a:p>
            <a:pPr marL="174625" marR="0" lvl="0" indent="-1746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Observations on overall skill levels</a:t>
            </a:r>
          </a:p>
          <a:p>
            <a:pPr marL="174625" marR="0" lvl="0" indent="-1746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Identify any skill set gaps</a:t>
            </a:r>
          </a:p>
          <a:p>
            <a:pPr marL="174625" marR="0" lvl="0" indent="-1746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Human capital management processes, succession planning</a:t>
            </a:r>
          </a:p>
        </p:txBody>
      </p:sp>
      <p:grpSp>
        <p:nvGrpSpPr>
          <p:cNvPr id="41" name="Group 40" descr="Task 4 - Evaluate Planning and Management">
            <a:extLst>
              <a:ext uri="{FF2B5EF4-FFF2-40B4-BE49-F238E27FC236}">
                <a16:creationId xmlns:a16="http://schemas.microsoft.com/office/drawing/2014/main" id="{A1B6FB88-7BF6-66D5-ACEA-6077EEDBA313}"/>
              </a:ext>
            </a:extLst>
          </p:cNvPr>
          <p:cNvGrpSpPr/>
          <p:nvPr/>
        </p:nvGrpSpPr>
        <p:grpSpPr>
          <a:xfrm>
            <a:off x="6119236" y="1189651"/>
            <a:ext cx="1958693" cy="914400"/>
            <a:chOff x="6119236" y="1003377"/>
            <a:chExt cx="1958693" cy="91440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9724826-5AFF-C909-AAB0-FDD3500FB468}"/>
                </a:ext>
              </a:extLst>
            </p:cNvPr>
            <p:cNvSpPr/>
            <p:nvPr/>
          </p:nvSpPr>
          <p:spPr>
            <a:xfrm>
              <a:off x="6119236" y="1003377"/>
              <a:ext cx="1958693" cy="914400"/>
            </a:xfrm>
            <a:prstGeom prst="rect">
              <a:avLst/>
            </a:prstGeom>
            <a:gradFill rotWithShape="1">
              <a:gsLst>
                <a:gs pos="0">
                  <a:srgbClr val="4BACC6">
                    <a:satMod val="103000"/>
                    <a:lumMod val="102000"/>
                    <a:tint val="94000"/>
                  </a:srgbClr>
                </a:gs>
                <a:gs pos="50000">
                  <a:srgbClr val="4BACC6">
                    <a:satMod val="110000"/>
                    <a:lumMod val="100000"/>
                    <a:shade val="100000"/>
                  </a:srgbClr>
                </a:gs>
                <a:gs pos="100000">
                  <a:srgbClr val="4BACC6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4BACC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Task 4 - Evaluate Planning and Management</a:t>
              </a:r>
            </a:p>
          </p:txBody>
        </p:sp>
        <p:pic>
          <p:nvPicPr>
            <p:cNvPr id="43" name="Graphic 42" descr="Playbook">
              <a:extLst>
                <a:ext uri="{FF2B5EF4-FFF2-40B4-BE49-F238E27FC236}">
                  <a16:creationId xmlns:a16="http://schemas.microsoft.com/office/drawing/2014/main" id="{FFC06169-7783-8FB5-24D6-EF03BB02B8F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404473" y="1171790"/>
              <a:ext cx="608155" cy="608155"/>
            </a:xfrm>
            <a:prstGeom prst="rect">
              <a:avLst/>
            </a:prstGeom>
          </p:spPr>
        </p:pic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E6EC8996-5B04-191E-8E87-35529F2845C3}"/>
              </a:ext>
            </a:extLst>
          </p:cNvPr>
          <p:cNvSpPr txBox="1"/>
          <p:nvPr/>
        </p:nvSpPr>
        <p:spPr>
          <a:xfrm>
            <a:off x="6119236" y="2162174"/>
            <a:ext cx="1958693" cy="3662541"/>
          </a:xfrm>
          <a:prstGeom prst="rect">
            <a:avLst/>
          </a:prstGeom>
          <a:solidFill>
            <a:srgbClr val="4BACC6">
              <a:lumMod val="20000"/>
              <a:lumOff val="8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174625" marR="0" lvl="0" indent="-1746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Capital Programs</a:t>
            </a:r>
          </a:p>
          <a:p>
            <a:pPr marL="174625" marR="0" lvl="0" indent="-1746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Water Loss Management Programs</a:t>
            </a:r>
          </a:p>
          <a:p>
            <a:pPr marL="174625" marR="0" lvl="0" indent="-1746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Drought Response Planning</a:t>
            </a:r>
          </a:p>
          <a:p>
            <a:pPr marL="174625" marR="0" lvl="0" indent="-1746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Safety Programs and Risk Mitigation Planning</a:t>
            </a:r>
          </a:p>
          <a:p>
            <a:pPr marL="174625" marR="0" lvl="0" indent="-1746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 Water Protection and Land Use Planning</a:t>
            </a:r>
          </a:p>
          <a:p>
            <a:pPr marL="174625" marR="0" lvl="0" indent="-1746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Performance Management</a:t>
            </a:r>
          </a:p>
          <a:p>
            <a:pPr marL="174625" marR="0" lvl="0" indent="-1746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Inter-jurisdiction Communication</a:t>
            </a:r>
          </a:p>
          <a:p>
            <a:pPr marL="174625" marR="0" lvl="0" indent="-1746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Systems Review and Disaster Recovery</a:t>
            </a:r>
          </a:p>
          <a:p>
            <a:pPr marL="174625" marR="0" lvl="0" indent="-1746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Sewer Capacity Planning</a:t>
            </a:r>
          </a:p>
        </p:txBody>
      </p:sp>
      <p:grpSp>
        <p:nvGrpSpPr>
          <p:cNvPr id="45" name="Group 44" descr="Task 5 - Assess Meter to Cash Operations">
            <a:extLst>
              <a:ext uri="{FF2B5EF4-FFF2-40B4-BE49-F238E27FC236}">
                <a16:creationId xmlns:a16="http://schemas.microsoft.com/office/drawing/2014/main" id="{341E5D69-C3E1-AD6D-DE74-3689CEFFCD82}"/>
              </a:ext>
            </a:extLst>
          </p:cNvPr>
          <p:cNvGrpSpPr/>
          <p:nvPr/>
        </p:nvGrpSpPr>
        <p:grpSpPr>
          <a:xfrm>
            <a:off x="8131894" y="1189651"/>
            <a:ext cx="1958693" cy="914400"/>
            <a:chOff x="8131894" y="1003377"/>
            <a:chExt cx="1958693" cy="91440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A0C9C69-417A-CCE8-342C-AAD8BDDCF39F}"/>
                </a:ext>
              </a:extLst>
            </p:cNvPr>
            <p:cNvSpPr/>
            <p:nvPr/>
          </p:nvSpPr>
          <p:spPr>
            <a:xfrm>
              <a:off x="8131894" y="1003377"/>
              <a:ext cx="1958693" cy="914400"/>
            </a:xfrm>
            <a:prstGeom prst="rect">
              <a:avLst/>
            </a:prstGeom>
            <a:gradFill rotWithShape="1">
              <a:gsLst>
                <a:gs pos="0">
                  <a:srgbClr val="F79646">
                    <a:satMod val="103000"/>
                    <a:lumMod val="102000"/>
                    <a:tint val="94000"/>
                  </a:srgbClr>
                </a:gs>
                <a:gs pos="50000">
                  <a:srgbClr val="F79646">
                    <a:satMod val="110000"/>
                    <a:lumMod val="100000"/>
                    <a:shade val="100000"/>
                  </a:srgbClr>
                </a:gs>
                <a:gs pos="100000">
                  <a:srgbClr val="F79646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7964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Task 5 - Assess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Meter to Cash Operations</a:t>
              </a:r>
            </a:p>
          </p:txBody>
        </p:sp>
        <p:pic>
          <p:nvPicPr>
            <p:cNvPr id="47" name="Graphic 46" descr="Money">
              <a:extLst>
                <a:ext uri="{FF2B5EF4-FFF2-40B4-BE49-F238E27FC236}">
                  <a16:creationId xmlns:a16="http://schemas.microsoft.com/office/drawing/2014/main" id="{26D21E9C-A098-53FD-62AC-1FBB7FEBA98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366510" y="1171790"/>
              <a:ext cx="608155" cy="608155"/>
            </a:xfrm>
            <a:prstGeom prst="rect">
              <a:avLst/>
            </a:prstGeom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55C44EFA-9C58-A74C-BA5F-C2A8A1F74E14}"/>
              </a:ext>
            </a:extLst>
          </p:cNvPr>
          <p:cNvSpPr txBox="1"/>
          <p:nvPr/>
        </p:nvSpPr>
        <p:spPr>
          <a:xfrm>
            <a:off x="8131894" y="2162174"/>
            <a:ext cx="1958693" cy="2616101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174625" marR="0" lvl="0" indent="-1746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Metering and Billing Operations </a:t>
            </a:r>
          </a:p>
          <a:p>
            <a:pPr marL="174625" marR="0" lvl="0" indent="-1746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County Water Service Revenue Collection and Annual Reconciliation Process </a:t>
            </a:r>
          </a:p>
          <a:p>
            <a:pPr marL="174625" marR="0" lvl="0" indent="-1746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City-County Data Transfer</a:t>
            </a:r>
          </a:p>
          <a:p>
            <a:pPr marL="174625" marR="0" lvl="0" indent="-1746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Customer Service Performance</a:t>
            </a:r>
          </a:p>
          <a:p>
            <a:pPr marL="174625" marR="0" lvl="0" indent="-1746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County’s Sewer Billing and Meter Applications Permitting</a:t>
            </a:r>
          </a:p>
        </p:txBody>
      </p:sp>
      <p:grpSp>
        <p:nvGrpSpPr>
          <p:cNvPr id="49" name="Group 48" descr="Task 6 - Review Field Operations">
            <a:extLst>
              <a:ext uri="{FF2B5EF4-FFF2-40B4-BE49-F238E27FC236}">
                <a16:creationId xmlns:a16="http://schemas.microsoft.com/office/drawing/2014/main" id="{B5950C60-3654-FE86-A725-DD8F9679D1BC}"/>
              </a:ext>
            </a:extLst>
          </p:cNvPr>
          <p:cNvGrpSpPr/>
          <p:nvPr/>
        </p:nvGrpSpPr>
        <p:grpSpPr>
          <a:xfrm>
            <a:off x="10151194" y="1189651"/>
            <a:ext cx="1958693" cy="914400"/>
            <a:chOff x="10151194" y="1003377"/>
            <a:chExt cx="1958693" cy="91440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B1C786C-D9A2-9CBC-4427-4F24CDC13120}"/>
                </a:ext>
              </a:extLst>
            </p:cNvPr>
            <p:cNvSpPr/>
            <p:nvPr/>
          </p:nvSpPr>
          <p:spPr>
            <a:xfrm>
              <a:off x="10151194" y="1003377"/>
              <a:ext cx="1958693" cy="914400"/>
            </a:xfrm>
            <a:prstGeom prst="rect">
              <a:avLst/>
            </a:prstGeom>
            <a:solidFill>
              <a:srgbClr val="9BBB59"/>
            </a:solidFill>
            <a:ln w="6350" cap="flat" cmpd="sng" algn="ctr">
              <a:solidFill>
                <a:srgbClr val="9BBB5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Task 6 - Review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Field Operations</a:t>
              </a:r>
            </a:p>
          </p:txBody>
        </p:sp>
        <p:pic>
          <p:nvPicPr>
            <p:cNvPr id="51" name="Graphic 50" descr="Suburban scene">
              <a:extLst>
                <a:ext uri="{FF2B5EF4-FFF2-40B4-BE49-F238E27FC236}">
                  <a16:creationId xmlns:a16="http://schemas.microsoft.com/office/drawing/2014/main" id="{BF26D012-504D-6489-CB5C-5EFD06968FE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471248" y="1171790"/>
              <a:ext cx="608155" cy="608155"/>
            </a:xfrm>
            <a:prstGeom prst="rect">
              <a:avLst/>
            </a:prstGeom>
          </p:spPr>
        </p:pic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DC8BA16C-47F6-DBEC-7F25-DBF81BF93A83}"/>
              </a:ext>
            </a:extLst>
          </p:cNvPr>
          <p:cNvSpPr txBox="1"/>
          <p:nvPr/>
        </p:nvSpPr>
        <p:spPr>
          <a:xfrm>
            <a:off x="10151194" y="2162174"/>
            <a:ext cx="1958693" cy="723275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174625" marR="0" lvl="0" indent="-1746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Water Utility Field Operations</a:t>
            </a:r>
          </a:p>
          <a:p>
            <a:pPr marL="174625" marR="0" lvl="0" indent="-1746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Customer Complaints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C32B6EB2-FFD8-975E-01FD-4523D31B5F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471847">
            <a:off x="10166769" y="3793045"/>
            <a:ext cx="1826655" cy="237661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030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EFD1F-A0A6-7355-FCD8-A73CF1E03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9356D-C384-BA06-30D9-FB3F97E59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Proposed Workplan and Schedule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7C041-ED3F-9F7F-ED18-455EBBE37C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DA9CDEE-B6FE-B081-D2FC-B4E2B3AC1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499" y="1455384"/>
            <a:ext cx="11141002" cy="2026992"/>
          </a:xfrm>
          <a:prstGeom prst="rect">
            <a:avLst/>
          </a:prstGeom>
        </p:spPr>
      </p:pic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7FB72539-961E-90E1-88E1-2BB2FF7FE91C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4005072"/>
          <a:ext cx="10515599" cy="1920240"/>
        </p:xfrm>
        <a:graphic>
          <a:graphicData uri="http://schemas.openxmlformats.org/drawingml/2006/table">
            <a:tbl>
              <a:tblPr firstRow="1" firstCol="1" bandRow="1"/>
              <a:tblGrid>
                <a:gridCol w="2628901">
                  <a:extLst>
                    <a:ext uri="{9D8B030D-6E8A-4147-A177-3AD203B41FA5}">
                      <a16:colId xmlns:a16="http://schemas.microsoft.com/office/drawing/2014/main" val="1447951710"/>
                    </a:ext>
                  </a:extLst>
                </a:gridCol>
                <a:gridCol w="2527788">
                  <a:extLst>
                    <a:ext uri="{9D8B030D-6E8A-4147-A177-3AD203B41FA5}">
                      <a16:colId xmlns:a16="http://schemas.microsoft.com/office/drawing/2014/main" val="3169110449"/>
                    </a:ext>
                  </a:extLst>
                </a:gridCol>
                <a:gridCol w="5358910">
                  <a:extLst>
                    <a:ext uri="{9D8B030D-6E8A-4147-A177-3AD203B41FA5}">
                      <a16:colId xmlns:a16="http://schemas.microsoft.com/office/drawing/2014/main" val="38818432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Aft>
                          <a:spcPts val="1000"/>
                        </a:spcAft>
                        <a:buNone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Open Sans Light" panose="020B03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Meeting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B62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1000"/>
                        </a:spcAft>
                        <a:buNone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Open Sans Light" panose="020B03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B62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1000"/>
                        </a:spcAft>
                        <a:buNone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Open Sans Light" panose="020B03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Location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B62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3593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Aft>
                          <a:spcPts val="1000"/>
                        </a:spcAft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Work Group Meeting #1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1000"/>
                        </a:spcAft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January 7, 2026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1000"/>
                        </a:spcAft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Baltimore City Hall, City Council Chambers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0703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Aft>
                          <a:spcPts val="1000"/>
                        </a:spcAft>
                        <a:buNone/>
                      </a:pPr>
                      <a:r>
                        <a:rPr lang="en-US" sz="1400" dirty="0">
                          <a:effectLst/>
                          <a:latin typeface="Open Sans Light" panose="020B03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Work Group Meeting #2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1000"/>
                        </a:spcAft>
                        <a:buNone/>
                      </a:pPr>
                      <a:r>
                        <a:rPr lang="en-US" sz="1400" dirty="0">
                          <a:effectLst/>
                          <a:latin typeface="Open Sans Light" panose="020B03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 27, 2026 (today)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1000"/>
                        </a:spcAft>
                        <a:buNone/>
                      </a:pPr>
                      <a:r>
                        <a:rPr lang="en-US" sz="1400" dirty="0">
                          <a:effectLst/>
                          <a:latin typeface="Open Sans Light" panose="020B03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Jefferson Building, Towson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0466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Aft>
                          <a:spcPts val="1000"/>
                        </a:spcAft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Work Group Meeting #3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1000"/>
                        </a:spcAft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 20, 2026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1000"/>
                        </a:spcAft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Baltimore City Hall, City Council Chambers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1956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Aft>
                          <a:spcPts val="1000"/>
                        </a:spcAft>
                        <a:buNone/>
                      </a:pPr>
                      <a:r>
                        <a:rPr lang="en-US" sz="1400" dirty="0">
                          <a:effectLst/>
                          <a:latin typeface="Open Sans Light" panose="020B03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Work Group Meeting #4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1000"/>
                        </a:spcAft>
                        <a:buNone/>
                      </a:pPr>
                      <a:r>
                        <a:rPr lang="en-US" sz="1400" dirty="0">
                          <a:effectLst/>
                          <a:latin typeface="Open Sans Light" panose="020B03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September 16, 2026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1000"/>
                        </a:spcAft>
                        <a:buNone/>
                      </a:pPr>
                      <a:r>
                        <a:rPr lang="en-US" sz="1400" dirty="0">
                          <a:effectLst/>
                          <a:latin typeface="Open Sans Light" panose="020B03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Jefferson Building, Towson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87092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Aft>
                          <a:spcPts val="1000"/>
                        </a:spcAft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Work Group Meeting #5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1000"/>
                        </a:spcAft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October 20, 2026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1000"/>
                        </a:spcAft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Baltimore City Hall, City Council Chambers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4337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Aft>
                          <a:spcPts val="1000"/>
                        </a:spcAft>
                        <a:buNone/>
                      </a:pPr>
                      <a:r>
                        <a:rPr lang="en-US" sz="1400" dirty="0">
                          <a:effectLst/>
                          <a:latin typeface="Open Sans Light" panose="020B03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1000"/>
                        </a:spcAft>
                        <a:buNone/>
                      </a:pPr>
                      <a:r>
                        <a:rPr lang="en-US" sz="1400" dirty="0">
                          <a:effectLst/>
                          <a:latin typeface="Open Sans Light" panose="020B03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1000"/>
                        </a:spcAft>
                        <a:buNone/>
                      </a:pPr>
                      <a:r>
                        <a:rPr lang="en-US" sz="1400" dirty="0">
                          <a:effectLst/>
                          <a:latin typeface="Open Sans Light" panose="020B03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16190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Aft>
                          <a:spcPts val="1000"/>
                        </a:spcAft>
                        <a:buNone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Open Sans Light" panose="020B03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Milestone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62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1000"/>
                        </a:spcAft>
                        <a:buNone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Open Sans Light" panose="020B03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62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1000"/>
                        </a:spcAft>
                        <a:buNone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Open Sans Light" panose="020B03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62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7674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Aft>
                          <a:spcPts val="1000"/>
                        </a:spcAft>
                        <a:buNone/>
                      </a:pPr>
                      <a:r>
                        <a:rPr lang="en-US" sz="1400" dirty="0">
                          <a:effectLst/>
                          <a:latin typeface="Open Sans Light" panose="020B03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 Report Completion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1000"/>
                        </a:spcAft>
                        <a:buNone/>
                      </a:pPr>
                      <a:r>
                        <a:rPr lang="en-US" sz="1400" dirty="0">
                          <a:effectLst/>
                          <a:latin typeface="Open Sans Light" panose="020B03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December 31, 2026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Aft>
                          <a:spcPts val="1000"/>
                        </a:spcAft>
                        <a:buNone/>
                      </a:pPr>
                      <a:r>
                        <a:rPr lang="en-US" sz="1400" dirty="0">
                          <a:effectLst/>
                          <a:latin typeface="Open Sans Light" panose="020B03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2556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480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7D37E-911C-DD31-DC57-EBF792771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044DF-9990-3FAB-F42F-A7549B1A6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Committee breakdown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0319D5-6472-59ED-4F63-602E00D45A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0" name="NewGen Overview">
            <a:extLst>
              <a:ext uri="{FF2B5EF4-FFF2-40B4-BE49-F238E27FC236}">
                <a16:creationId xmlns:a16="http://schemas.microsoft.com/office/drawing/2014/main" id="{DDB26A92-EC18-2EA1-92C1-D9C8F68F0572}"/>
              </a:ext>
            </a:extLst>
          </p:cNvPr>
          <p:cNvSpPr txBox="1"/>
          <p:nvPr/>
        </p:nvSpPr>
        <p:spPr>
          <a:xfrm>
            <a:off x="838200" y="929640"/>
            <a:ext cx="10774680" cy="2707640"/>
          </a:xfrm>
          <a:prstGeom prst="rect">
            <a:avLst/>
          </a:prstGeom>
          <a:noFill/>
        </p:spPr>
        <p:txBody>
          <a:bodyPr wrap="square" lIns="45720" tIns="0" rIns="45720" bIns="0" anchor="t"/>
          <a:lstStyle/>
          <a:p>
            <a:pPr marL="0" indent="0">
              <a:buNone/>
            </a:pPr>
            <a:r>
              <a:rPr lang="en-US" b="1" dirty="0">
                <a:solidFill>
                  <a:srgbClr val="1F497D"/>
                </a:solidFill>
              </a:rPr>
              <a:t>Governance</a:t>
            </a:r>
            <a:r>
              <a:rPr lang="en-US" dirty="0">
                <a:solidFill>
                  <a:srgbClr val="1F497D"/>
                </a:solidFill>
                <a:latin typeface="+mn-lt"/>
              </a:rPr>
              <a:t>|  Chair: Delegate Dana Stein</a:t>
            </a:r>
          </a:p>
          <a:p>
            <a:r>
              <a:rPr lang="en-US" sz="1400" dirty="0"/>
              <a:t>This committee will focus on the actual structure of a cross-jurisdictional body that will oversee policy for the Baltimore City Water &amp; Wastewater Utility. The focus will be on improving system-wide communication and clarifying workflows. Such a body may also make recommendations for both Baltimore City and Baltimore County. </a:t>
            </a:r>
          </a:p>
          <a:p>
            <a:endParaRPr lang="en-US" sz="1400" dirty="0"/>
          </a:p>
          <a:p>
            <a:pPr marL="342900" lvl="0" indent="-342900">
              <a:buFont typeface="+mj-lt"/>
              <a:buAutoNum type="arabicPeriod"/>
            </a:pPr>
            <a:r>
              <a:rPr lang="en-US" sz="1400" dirty="0"/>
              <a:t>Delegate Dana Stein, District 11B, Baltimore County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dirty="0"/>
              <a:t>Adam Ortiz, Maryland Department of the Environment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dirty="0"/>
              <a:t>Antoinette Ryan-Johnson, City Union of Baltimore (CUB), Baltimore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dirty="0"/>
              <a:t>Karen Henry, Director of Anne Arundel Department of Public Works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dirty="0"/>
              <a:t>Kelly Baxter, Mid-Atlantic Wastewater Market Sector Lead, HDR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dirty="0"/>
              <a:t>Michael Swygert, Chief, Metropolitan District Financing and Petitions, Baltimore County Department of Public Works and Transportation</a:t>
            </a:r>
          </a:p>
        </p:txBody>
      </p:sp>
      <p:sp>
        <p:nvSpPr>
          <p:cNvPr id="3" name="NewGen Overview">
            <a:extLst>
              <a:ext uri="{FF2B5EF4-FFF2-40B4-BE49-F238E27FC236}">
                <a16:creationId xmlns:a16="http://schemas.microsoft.com/office/drawing/2014/main" id="{350BAE86-3362-8E41-DBE3-CBAF657E7422}"/>
              </a:ext>
            </a:extLst>
          </p:cNvPr>
          <p:cNvSpPr txBox="1"/>
          <p:nvPr/>
        </p:nvSpPr>
        <p:spPr>
          <a:xfrm>
            <a:off x="838200" y="3637280"/>
            <a:ext cx="10774680" cy="2291080"/>
          </a:xfrm>
          <a:prstGeom prst="rect">
            <a:avLst/>
          </a:prstGeom>
          <a:noFill/>
        </p:spPr>
        <p:txBody>
          <a:bodyPr wrap="square" lIns="45720" tIns="0" rIns="45720" bIns="0" anchor="t"/>
          <a:lstStyle/>
          <a:p>
            <a:pPr marL="0" indent="0">
              <a:buNone/>
            </a:pPr>
            <a:r>
              <a:rPr lang="en-US" b="1" dirty="0">
                <a:solidFill>
                  <a:srgbClr val="1F497D"/>
                </a:solidFill>
              </a:rPr>
              <a:t>Funding &amp; Finance</a:t>
            </a:r>
            <a:r>
              <a:rPr lang="en-US" dirty="0">
                <a:solidFill>
                  <a:srgbClr val="1F497D"/>
                </a:solidFill>
                <a:latin typeface="+mn-lt"/>
              </a:rPr>
              <a:t>|  Chair: Kishia Powell</a:t>
            </a:r>
          </a:p>
          <a:p>
            <a:r>
              <a:rPr lang="en-US" sz="1400" dirty="0"/>
              <a:t>This committee will evaluate and develop up to date and sustainable approaches to funding agreements with regional partners, and review customer billing structures in both Baltimore City and County. </a:t>
            </a:r>
          </a:p>
          <a:p>
            <a:endParaRPr lang="en-US" sz="1400" dirty="0"/>
          </a:p>
          <a:p>
            <a:pPr marL="342900" lvl="0" indent="-342900">
              <a:buFont typeface="+mj-lt"/>
              <a:buAutoNum type="arabicPeriod"/>
            </a:pPr>
            <a:r>
              <a:rPr lang="en-US" sz="1400" dirty="0"/>
              <a:t>Senator Mary Washington, District 43, Baltimore City &amp; Baltimore County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dirty="0"/>
              <a:t>Kishia Powell, CEO of WSSC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dirty="0"/>
              <a:t>Comptroller Bill Henry (Chair)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dirty="0"/>
              <a:t>Karen Dettmer, Director of Water Resources US, Ramboll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dirty="0"/>
              <a:t>Matt Carpenter, Deputy Director, Baltimore County Office of Budget &amp; Finance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dirty="0"/>
              <a:t>Matt Garbark, Director of Baltimore City DPW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dirty="0"/>
              <a:t>Pat Moran, AFSCME Council 3</a:t>
            </a:r>
          </a:p>
        </p:txBody>
      </p:sp>
    </p:spTree>
    <p:extLst>
      <p:ext uri="{BB962C8B-B14F-4D97-AF65-F5344CB8AC3E}">
        <p14:creationId xmlns:p14="http://schemas.microsoft.com/office/powerpoint/2010/main" val="3662886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81F78C-E872-3F67-0A93-0708A7EC0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3692C-3E05-A310-AC8D-6210A8E4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79041"/>
            <a:ext cx="10515600" cy="591220"/>
          </a:xfrm>
        </p:spPr>
        <p:txBody>
          <a:bodyPr>
            <a:noAutofit/>
          </a:bodyPr>
          <a:lstStyle/>
          <a:p>
            <a:r>
              <a:rPr lang="en-US" sz="7200" dirty="0"/>
              <a:t>Public Comment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8F6F3C-2A19-479F-5263-BA45AEAD7F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984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 Slide">
  <a:themeElements>
    <a:clrScheme name="NewGe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B622C"/>
      </a:accent1>
      <a:accent2>
        <a:srgbClr val="8FAD50"/>
      </a:accent2>
      <a:accent3>
        <a:srgbClr val="706F6F"/>
      </a:accent3>
      <a:accent4>
        <a:srgbClr val="ABA9A9"/>
      </a:accent4>
      <a:accent5>
        <a:srgbClr val="245F82"/>
      </a:accent5>
      <a:accent6>
        <a:srgbClr val="FAB13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xt Layouts">
  <a:themeElements>
    <a:clrScheme name="NewGe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B622C"/>
      </a:accent1>
      <a:accent2>
        <a:srgbClr val="8FAD50"/>
      </a:accent2>
      <a:accent3>
        <a:srgbClr val="706F6F"/>
      </a:accent3>
      <a:accent4>
        <a:srgbClr val="ABA9A9"/>
      </a:accent4>
      <a:accent5>
        <a:srgbClr val="245F82"/>
      </a:accent5>
      <a:accent6>
        <a:srgbClr val="FAB13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mages / Data">
  <a:themeElements>
    <a:clrScheme name="NewGe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B622C"/>
      </a:accent1>
      <a:accent2>
        <a:srgbClr val="8FAD50"/>
      </a:accent2>
      <a:accent3>
        <a:srgbClr val="706F6F"/>
      </a:accent3>
      <a:accent4>
        <a:srgbClr val="ABA9A9"/>
      </a:accent4>
      <a:accent5>
        <a:srgbClr val="245F82"/>
      </a:accent5>
      <a:accent6>
        <a:srgbClr val="FAB13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mparisons">
  <a:themeElements>
    <a:clrScheme name="NewGe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B622C"/>
      </a:accent1>
      <a:accent2>
        <a:srgbClr val="8FAD50"/>
      </a:accent2>
      <a:accent3>
        <a:srgbClr val="706F6F"/>
      </a:accent3>
      <a:accent4>
        <a:srgbClr val="ABA9A9"/>
      </a:accent4>
      <a:accent5>
        <a:srgbClr val="245F82"/>
      </a:accent5>
      <a:accent6>
        <a:srgbClr val="FAB13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xt/Image Splits">
  <a:themeElements>
    <a:clrScheme name="NewGe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B622C"/>
      </a:accent1>
      <a:accent2>
        <a:srgbClr val="8FAD50"/>
      </a:accent2>
      <a:accent3>
        <a:srgbClr val="706F6F"/>
      </a:accent3>
      <a:accent4>
        <a:srgbClr val="ABA9A9"/>
      </a:accent4>
      <a:accent5>
        <a:srgbClr val="245F82"/>
      </a:accent5>
      <a:accent6>
        <a:srgbClr val="FAB13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ransitions">
  <a:themeElements>
    <a:clrScheme name="NewGe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B622C"/>
      </a:accent1>
      <a:accent2>
        <a:srgbClr val="8FAD50"/>
      </a:accent2>
      <a:accent3>
        <a:srgbClr val="706F6F"/>
      </a:accent3>
      <a:accent4>
        <a:srgbClr val="ABA9A9"/>
      </a:accent4>
      <a:accent5>
        <a:srgbClr val="245F82"/>
      </a:accent5>
      <a:accent6>
        <a:srgbClr val="FAB13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onclusions">
  <a:themeElements>
    <a:clrScheme name="NewGe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B622C"/>
      </a:accent1>
      <a:accent2>
        <a:srgbClr val="8FAD50"/>
      </a:accent2>
      <a:accent3>
        <a:srgbClr val="706F6F"/>
      </a:accent3>
      <a:accent4>
        <a:srgbClr val="ABA9A9"/>
      </a:accent4>
      <a:accent5>
        <a:srgbClr val="245F82"/>
      </a:accent5>
      <a:accent6>
        <a:srgbClr val="FAB13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vert="horz" lIns="91440" tIns="45720" rIns="91440" bIns="45720" rtlCol="0">
        <a:noAutofit/>
      </a:bodyPr>
      <a:lstStyle>
        <a:defPPr marL="0" indent="0" algn="r">
          <a:spcBef>
            <a:spcPts val="0"/>
          </a:spcBef>
          <a:buNone/>
          <a:defRPr sz="3200" b="1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ewGen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B622C"/>
    </a:accent1>
    <a:accent2>
      <a:srgbClr val="8FAD50"/>
    </a:accent2>
    <a:accent3>
      <a:srgbClr val="706F6F"/>
    </a:accent3>
    <a:accent4>
      <a:srgbClr val="ABA9A9"/>
    </a:accent4>
    <a:accent5>
      <a:srgbClr val="245F82"/>
    </a:accent5>
    <a:accent6>
      <a:srgbClr val="FAB13F"/>
    </a:accent6>
    <a:hlink>
      <a:srgbClr val="0563C1"/>
    </a:hlink>
    <a:folHlink>
      <a:srgbClr val="954F72"/>
    </a:folHlink>
  </a:clr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6280942-815D-4C91-B1DA-171D1794CEA3}">
  <we:reference id="wa200010001" version="1.0.0.0" store="en-US" storeType="OMEX"/>
  <we:alternateReferences>
    <we:reference id="wa200010001" version="1.0.0.0" store="en-US" storeType="OMEX"/>
  </we:alternateReferences>
  <we:properties>
    <we:property name="claude.fileId" value="&quot;116139e2-a2a6-4a23-b044-81ef7d932381&quot;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857F9F5985174E8DAA5A0244D9139A" ma:contentTypeVersion="4" ma:contentTypeDescription="Create a new document." ma:contentTypeScope="" ma:versionID="dd91a386b95d3b3d0ac23c00bfccce6a">
  <xsd:schema xmlns:xsd="http://www.w3.org/2001/XMLSchema" xmlns:xs="http://www.w3.org/2001/XMLSchema" xmlns:p="http://schemas.microsoft.com/office/2006/metadata/properties" xmlns:ns2="c85610bc-3d61-4d6c-9e3e-33ccb5f54865" targetNamespace="http://schemas.microsoft.com/office/2006/metadata/properties" ma:root="true" ma:fieldsID="046fa0ed2e7ae46e0d9b90238323650f" ns2:_="">
    <xsd:import namespace="c85610bc-3d61-4d6c-9e3e-33ccb5f54865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5610bc-3d61-4d6c-9e3e-33ccb5f54865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nillable="true" ma:displayName="Document Type" ma:description="Document type, used for filtering and grouping in the library view." ma:format="Dropdown" ma:internalName="Document_x0020_Type">
      <xsd:simpleType>
        <xsd:restriction base="dms:Choice">
          <xsd:enumeration value="Agenda"/>
          <xsd:enumeration value="Meeting Materials"/>
          <xsd:enumeration value="Meeting Minutes"/>
          <xsd:enumeration value="Draft Report"/>
          <xsd:enumeration value="Final Report"/>
          <xsd:enumeration value="Memo"/>
          <xsd:enumeration value="Reference"/>
          <xsd:enumeration value="Other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c85610bc-3d61-4d6c-9e3e-33ccb5f54865" xsi:nil="true"/>
  </documentManagement>
</p:properties>
</file>

<file path=customXml/itemProps1.xml><?xml version="1.0" encoding="utf-8"?>
<ds:datastoreItem xmlns:ds="http://schemas.openxmlformats.org/officeDocument/2006/customXml" ds:itemID="{253E4F04-08BB-46EE-83C4-028E7AD3E1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656602-BB12-4EDB-A197-174210F794E0}"/>
</file>

<file path=customXml/itemProps3.xml><?xml version="1.0" encoding="utf-8"?>
<ds:datastoreItem xmlns:ds="http://schemas.openxmlformats.org/officeDocument/2006/customXml" ds:itemID="{DA01C43A-3EB3-4AF1-BBB7-796F4001C4B8}">
  <ds:schemaRefs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www.w3.org/XML/1998/namespace"/>
    <ds:schemaRef ds:uri="http://purl.org/dc/terms/"/>
    <ds:schemaRef ds:uri="http://schemas.openxmlformats.org/package/2006/metadata/core-properties"/>
    <ds:schemaRef ds:uri="8fecd709-82d2-4239-aac6-e3988e7d03f8"/>
    <ds:schemaRef ds:uri="ff3c1a94-7e67-40a4-be0f-60796fe60b0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6452</TotalTime>
  <Words>825</Words>
  <Application>Microsoft Office PowerPoint</Application>
  <PresentationFormat>Widescreen</PresentationFormat>
  <Paragraphs>137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Arial</vt:lpstr>
      <vt:lpstr>Arial Narrow</vt:lpstr>
      <vt:lpstr>Calibri</vt:lpstr>
      <vt:lpstr>Calibri Light</vt:lpstr>
      <vt:lpstr>Open Sans Light</vt:lpstr>
      <vt:lpstr>Title Slide</vt:lpstr>
      <vt:lpstr>Text Layouts</vt:lpstr>
      <vt:lpstr>Images / Data</vt:lpstr>
      <vt:lpstr>Comparisons</vt:lpstr>
      <vt:lpstr>Text/Image Splits</vt:lpstr>
      <vt:lpstr>Transitions</vt:lpstr>
      <vt:lpstr>Conclusions</vt:lpstr>
      <vt:lpstr>Office Theme</vt:lpstr>
      <vt:lpstr>Baltimore City and  Baltimore County</vt:lpstr>
      <vt:lpstr>Project Team - Firm Overviews</vt:lpstr>
      <vt:lpstr>Project Team - Org Chart</vt:lpstr>
      <vt:lpstr>Background and Timeline</vt:lpstr>
      <vt:lpstr>2021 Business Process Review – Task Areas</vt:lpstr>
      <vt:lpstr>Proposed Workplan and Schedule</vt:lpstr>
      <vt:lpstr>Committee breakdown</vt:lpstr>
      <vt:lpstr>Public Comment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NewGen</dc:creator>
  <cp:lastModifiedBy>Kelleher, KC (Comptroller)</cp:lastModifiedBy>
  <cp:revision>240</cp:revision>
  <cp:lastPrinted>2019-09-05T16:36:28Z</cp:lastPrinted>
  <dcterms:created xsi:type="dcterms:W3CDTF">2019-09-01T14:35:10Z</dcterms:created>
  <dcterms:modified xsi:type="dcterms:W3CDTF">2026-04-27T19:30:51Z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0x010100FF857F9F5985174E8DAA5A0244D9139A</vt:lpwstr>
  </property>
</Properties>
</file>